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69" d="100"/>
          <a:sy n="69" d="100"/>
        </p:scale>
        <p:origin x="677" y="67"/>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tableStyles" Target="tableStyles.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6" name=""/>
        <p:cNvGrpSpPr/>
        <p:nvPr/>
      </p:nvGrpSpPr>
      <p:grpSpPr>
        <a:xfrm>
          <a:off x="0" y="0"/>
          <a:ext cx="0" cy="0"/>
          <a:chOff x="0" y="0"/>
          <a:chExt cx="0" cy="0"/>
        </a:xfrm>
      </p:grpSpPr>
      <p:sp>
        <p:nvSpPr>
          <p:cNvPr id="1048581" name="Slide Image Placeholder 1"/>
          <p:cNvSpPr>
            <a:spLocks noChangeAspect="1" noRot="1" noGrp="1"/>
          </p:cNvSpPr>
          <p:nvPr>
            <p:ph type="sldImg"/>
          </p:nvPr>
        </p:nvSpPr>
        <p:spPr/>
      </p:sp>
      <p:sp>
        <p:nvSpPr>
          <p:cNvPr id="1048582" name="Notes Placeholder 2"/>
          <p:cNvSpPr>
            <a:spLocks noGrp="1"/>
          </p:cNvSpPr>
          <p:nvPr>
            <p:ph type="body" idx="1"/>
          </p:nvPr>
        </p:nvSpPr>
        <p:spPr/>
        <p:txBody>
          <a:bodyPr/>
          <a:p>
            <a:endParaRPr dirty="0" lang="en-US"/>
          </a:p>
        </p:txBody>
      </p:sp>
      <p:sp>
        <p:nvSpPr>
          <p:cNvPr id="1048583"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9" name=""/>
        <p:cNvGrpSpPr/>
        <p:nvPr/>
      </p:nvGrpSpPr>
      <p:grpSpPr>
        <a:xfrm>
          <a:off x="0" y="0"/>
          <a:ext cx="0" cy="0"/>
          <a:chOff x="0" y="0"/>
          <a:chExt cx="0" cy="0"/>
        </a:xfrm>
      </p:grpSpPr>
      <p:sp>
        <p:nvSpPr>
          <p:cNvPr id="1048588" name="Slide Image Placeholder 1"/>
          <p:cNvSpPr>
            <a:spLocks noChangeAspect="1" noRot="1" noGrp="1"/>
          </p:cNvSpPr>
          <p:nvPr>
            <p:ph type="sldImg"/>
          </p:nvPr>
        </p:nvSpPr>
        <p:spPr/>
      </p:sp>
      <p:sp>
        <p:nvSpPr>
          <p:cNvPr id="1048589" name="Notes Placeholder 2"/>
          <p:cNvSpPr>
            <a:spLocks noGrp="1"/>
          </p:cNvSpPr>
          <p:nvPr>
            <p:ph type="body" idx="1"/>
          </p:nvPr>
        </p:nvSpPr>
        <p:spPr/>
        <p:txBody>
          <a:bodyPr/>
          <a:p>
            <a:endParaRPr dirty="0" lang="en-US"/>
          </a:p>
        </p:txBody>
      </p:sp>
      <p:sp>
        <p:nvSpPr>
          <p:cNvPr id="1048590"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2" name=""/>
        <p:cNvGrpSpPr/>
        <p:nvPr/>
      </p:nvGrpSpPr>
      <p:grpSpPr>
        <a:xfrm>
          <a:off x="0" y="0"/>
          <a:ext cx="0" cy="0"/>
          <a:chOff x="0" y="0"/>
          <a:chExt cx="0" cy="0"/>
        </a:xfrm>
      </p:grpSpPr>
      <p:sp>
        <p:nvSpPr>
          <p:cNvPr id="1048604" name="Slide Image Placeholder 1"/>
          <p:cNvSpPr>
            <a:spLocks noChangeAspect="1" noRot="1" noGrp="1"/>
          </p:cNvSpPr>
          <p:nvPr>
            <p:ph type="sldImg"/>
          </p:nvPr>
        </p:nvSpPr>
        <p:spPr/>
      </p:sp>
      <p:sp>
        <p:nvSpPr>
          <p:cNvPr id="1048605" name="Notes Placeholder 2"/>
          <p:cNvSpPr>
            <a:spLocks noGrp="1"/>
          </p:cNvSpPr>
          <p:nvPr>
            <p:ph type="body" idx="1"/>
          </p:nvPr>
        </p:nvSpPr>
        <p:spPr/>
        <p:txBody>
          <a:bodyPr/>
          <a:p>
            <a:endParaRPr dirty="0" lang="en-US"/>
          </a:p>
        </p:txBody>
      </p:sp>
      <p:sp>
        <p:nvSpPr>
          <p:cNvPr id="1048606"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619" name="Slide Image Placeholder 1"/>
          <p:cNvSpPr>
            <a:spLocks noChangeAspect="1" noRot="1" noGrp="1"/>
          </p:cNvSpPr>
          <p:nvPr>
            <p:ph type="sldImg"/>
          </p:nvPr>
        </p:nvSpPr>
        <p:spPr/>
      </p:sp>
      <p:sp>
        <p:nvSpPr>
          <p:cNvPr id="1048620" name="Notes Placeholder 2"/>
          <p:cNvSpPr>
            <a:spLocks noGrp="1"/>
          </p:cNvSpPr>
          <p:nvPr>
            <p:ph type="body" idx="1"/>
          </p:nvPr>
        </p:nvSpPr>
        <p:spPr/>
        <p:txBody>
          <a:bodyPr/>
          <a:p>
            <a:endParaRPr dirty="0" lang="en-US"/>
          </a:p>
        </p:txBody>
      </p:sp>
      <p:sp>
        <p:nvSpPr>
          <p:cNvPr id="1048621"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42" name="Slide Image Placeholder 1"/>
          <p:cNvSpPr>
            <a:spLocks noChangeAspect="1" noRot="1" noGrp="1"/>
          </p:cNvSpPr>
          <p:nvPr>
            <p:ph type="sldImg"/>
          </p:nvPr>
        </p:nvSpPr>
        <p:spPr/>
      </p:sp>
      <p:sp>
        <p:nvSpPr>
          <p:cNvPr id="1048643" name="Notes Placeholder 2"/>
          <p:cNvSpPr>
            <a:spLocks noGrp="1"/>
          </p:cNvSpPr>
          <p:nvPr>
            <p:ph type="body" idx="1"/>
          </p:nvPr>
        </p:nvSpPr>
        <p:spPr/>
        <p:txBody>
          <a:bodyPr/>
          <a:p>
            <a:endParaRPr dirty="0" lang="en-US"/>
          </a:p>
        </p:txBody>
      </p:sp>
      <p:sp>
        <p:nvSpPr>
          <p:cNvPr id="1048644"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49" name="Slide Image Placeholder 1"/>
          <p:cNvSpPr>
            <a:spLocks noChangeAspect="1" noRot="1" noGrp="1"/>
          </p:cNvSpPr>
          <p:nvPr>
            <p:ph type="sldImg"/>
          </p:nvPr>
        </p:nvSpPr>
        <p:spPr/>
      </p:sp>
      <p:sp>
        <p:nvSpPr>
          <p:cNvPr id="1048650" name="Notes Placeholder 2"/>
          <p:cNvSpPr>
            <a:spLocks noGrp="1"/>
          </p:cNvSpPr>
          <p:nvPr>
            <p:ph type="body" idx="1"/>
          </p:nvPr>
        </p:nvSpPr>
        <p:spPr/>
        <p:txBody>
          <a:bodyPr/>
          <a:p>
            <a:endParaRPr dirty="0" lang="en-US"/>
          </a:p>
        </p:txBody>
      </p:sp>
      <p:sp>
        <p:nvSpPr>
          <p:cNvPr id="1048651"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75" name="Slide Image Placeholder 1"/>
          <p:cNvSpPr>
            <a:spLocks noChangeAspect="1" noRot="1" noGrp="1"/>
          </p:cNvSpPr>
          <p:nvPr>
            <p:ph type="sldImg"/>
          </p:nvPr>
        </p:nvSpPr>
        <p:spPr/>
      </p:sp>
      <p:sp>
        <p:nvSpPr>
          <p:cNvPr id="1048676" name="Notes Placeholder 2"/>
          <p:cNvSpPr>
            <a:spLocks noGrp="1"/>
          </p:cNvSpPr>
          <p:nvPr>
            <p:ph type="body" idx="1"/>
          </p:nvPr>
        </p:nvSpPr>
        <p:spPr/>
        <p:txBody>
          <a:bodyPr/>
          <a:p>
            <a:endParaRPr dirty="0" lang="en-US"/>
          </a:p>
        </p:txBody>
      </p:sp>
      <p:sp>
        <p:nvSpPr>
          <p:cNvPr id="1048677"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90" name="Slide Image Placeholder 1"/>
          <p:cNvSpPr>
            <a:spLocks noChangeAspect="1" noRot="1" noGrp="1"/>
          </p:cNvSpPr>
          <p:nvPr>
            <p:ph type="sldImg"/>
          </p:nvPr>
        </p:nvSpPr>
        <p:spPr/>
      </p:sp>
      <p:sp>
        <p:nvSpPr>
          <p:cNvPr id="1048691" name="Notes Placeholder 2"/>
          <p:cNvSpPr>
            <a:spLocks noGrp="1"/>
          </p:cNvSpPr>
          <p:nvPr>
            <p:ph type="body" idx="1"/>
          </p:nvPr>
        </p:nvSpPr>
        <p:spPr/>
        <p:txBody>
          <a:bodyPr/>
          <a:p>
            <a:endParaRPr dirty="0" lang="en-US"/>
          </a:p>
        </p:txBody>
      </p:sp>
      <p:sp>
        <p:nvSpPr>
          <p:cNvPr id="1048692"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709" name="Slide Image Placeholder 1"/>
          <p:cNvSpPr>
            <a:spLocks noChangeAspect="1" noRot="1" noGrp="1"/>
          </p:cNvSpPr>
          <p:nvPr>
            <p:ph type="sldImg"/>
          </p:nvPr>
        </p:nvSpPr>
        <p:spPr/>
      </p:sp>
      <p:sp>
        <p:nvSpPr>
          <p:cNvPr id="1048710" name="Notes Placeholder 2"/>
          <p:cNvSpPr>
            <a:spLocks noGrp="1"/>
          </p:cNvSpPr>
          <p:nvPr>
            <p:ph type="body" idx="1"/>
          </p:nvPr>
        </p:nvSpPr>
        <p:spPr/>
        <p:txBody>
          <a:bodyPr/>
          <a:p>
            <a:endParaRPr dirty="0" lang="en-US"/>
          </a:p>
        </p:txBody>
      </p:sp>
      <p:sp>
        <p:nvSpPr>
          <p:cNvPr id="1048711"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3"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 name=""/>
        <p:cNvGrpSpPr/>
        <p:nvPr/>
      </p:nvGrpSpPr>
      <p:grpSpPr>
        <a:xfrm>
          <a:off x="0" y="0"/>
          <a:ext cx="0" cy="0"/>
          <a:chOff x="0" y="0"/>
          <a:chExt cx="0" cy="0"/>
        </a:xfrm>
      </p:grpSpPr>
      <p:sp>
        <p:nvSpPr>
          <p:cNvPr id="1048576" name="Shape 0"/>
          <p:cNvSpPr/>
          <p:nvPr/>
        </p:nvSpPr>
        <p:spPr>
          <a:xfrm>
            <a:off x="0" y="0"/>
            <a:ext cx="14630400" cy="8229600"/>
          </a:xfrm>
          <a:prstGeom prst="rect"/>
          <a:solidFill>
            <a:srgbClr val="DDD6CC"/>
          </a:solidFill>
        </p:spPr>
        <p:txBody>
          <a:bodyPr/>
          <a:p>
            <a:endParaRPr lang="en-US"/>
          </a:p>
        </p:txBody>
      </p:sp>
      <p:sp>
        <p:nvSpPr>
          <p:cNvPr id="1048577" name="Shape 1"/>
          <p:cNvSpPr/>
          <p:nvPr/>
        </p:nvSpPr>
        <p:spPr>
          <a:xfrm>
            <a:off x="0" y="0"/>
            <a:ext cx="14630400" cy="8229600"/>
          </a:xfrm>
          <a:prstGeom prst="rect"/>
          <a:solidFill>
            <a:srgbClr val="EFECE6"/>
          </a:solidFill>
        </p:spPr>
        <p:txBody>
          <a:bodyPr/>
          <a:p>
            <a:endParaRPr lang="en-US"/>
          </a:p>
        </p:txBody>
      </p:sp>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578" name="Text 2"/>
          <p:cNvSpPr/>
          <p:nvPr/>
        </p:nvSpPr>
        <p:spPr>
          <a:xfrm>
            <a:off x="6012561" y="644497"/>
            <a:ext cx="7556421" cy="1956435"/>
          </a:xfrm>
          <a:prstGeom prst="rect"/>
          <a:noFill/>
        </p:spPr>
        <p:txBody>
          <a:bodyPr anchor="t" rtlCol="0" wrap="square"/>
          <a:p>
            <a:pPr indent="0" marL="0">
              <a:lnSpc>
                <a:spcPts val="7702"/>
              </a:lnSpc>
              <a:buNone/>
            </a:pPr>
            <a:r>
              <a:rPr dirty="0" sz="6162" lang="en-US"/>
              <a:t>Team 2 members</a:t>
            </a:r>
          </a:p>
        </p:txBody>
      </p:sp>
      <p:sp>
        <p:nvSpPr>
          <p:cNvPr id="1048579" name="Text 3"/>
          <p:cNvSpPr/>
          <p:nvPr/>
        </p:nvSpPr>
        <p:spPr>
          <a:xfrm>
            <a:off x="6648179" y="1875885"/>
            <a:ext cx="7556421" cy="1451610"/>
          </a:xfrm>
          <a:prstGeom prst="rect"/>
          <a:noFill/>
        </p:spPr>
        <p:txBody>
          <a:bodyPr anchor="t" rtlCol="0" wrap="square"/>
          <a:p>
            <a:pPr indent="-285750" marL="285750">
              <a:buFont typeface="Arial" panose="020B0604020202020204" pitchFamily="34" charset="0"/>
              <a:buChar char="•"/>
            </a:pPr>
            <a:r>
              <a:rPr dirty="0" sz="2800" lang="en-US"/>
              <a:t>Sama Samer</a:t>
            </a:r>
          </a:p>
          <a:p>
            <a:pPr indent="-285750" marL="285750">
              <a:buFont typeface="Arial" panose="020B0604020202020204" pitchFamily="34" charset="0"/>
              <a:buChar char="•"/>
            </a:pPr>
            <a:r>
              <a:rPr dirty="0" sz="2800" lang="en-US"/>
              <a:t>Yousef Gamal</a:t>
            </a:r>
          </a:p>
          <a:p>
            <a:pPr indent="-285750" marL="285750">
              <a:buFont typeface="Arial" panose="020B0604020202020204" pitchFamily="34" charset="0"/>
              <a:buChar char="•"/>
            </a:pPr>
            <a:r>
              <a:rPr dirty="0" sz="2800" lang="en-US"/>
              <a:t>Ahmed </a:t>
            </a:r>
            <a:r>
              <a:rPr dirty="0" sz="2800" lang="en-US" err="1"/>
              <a:t>Serag</a:t>
            </a:r>
            <a:endParaRPr dirty="0" sz="2800" lang="en-US"/>
          </a:p>
          <a:p>
            <a:pPr indent="-285750" marL="285750">
              <a:buFont typeface="Arial" panose="020B0604020202020204" pitchFamily="34" charset="0"/>
              <a:buChar char="•"/>
            </a:pPr>
            <a:r>
              <a:rPr dirty="0" sz="2800" lang="en-US"/>
              <a:t>Muhammed Mahmoud</a:t>
            </a:r>
          </a:p>
          <a:p>
            <a:pPr indent="-285750" marL="285750">
              <a:buFont typeface="Arial" panose="020B0604020202020204" pitchFamily="34" charset="0"/>
              <a:buChar char="•"/>
            </a:pPr>
            <a:r>
              <a:rPr dirty="0" sz="2800" lang="en-US"/>
              <a:t>Nada Salah</a:t>
            </a:r>
          </a:p>
          <a:p>
            <a:pPr indent="-285750" marL="285750">
              <a:buFont typeface="Arial" panose="020B0604020202020204" pitchFamily="34" charset="0"/>
              <a:buChar char="•"/>
            </a:pPr>
            <a:r>
              <a:rPr dirty="0" sz="2800" lang="en-US" err="1"/>
              <a:t>Adham</a:t>
            </a:r>
            <a:r>
              <a:rPr dirty="0" sz="2800" lang="en-US"/>
              <a:t> Amr</a:t>
            </a:r>
          </a:p>
          <a:p>
            <a:pPr indent="-285750" marL="285750">
              <a:buFont typeface="Arial" panose="020B0604020202020204" pitchFamily="34" charset="0"/>
              <a:buChar char="•"/>
            </a:pPr>
            <a:r>
              <a:rPr dirty="0" sz="2800" lang="en-US"/>
              <a:t>Muhammed Ahmed</a:t>
            </a:r>
          </a:p>
          <a:p>
            <a:pPr indent="-285750" marL="285750">
              <a:buFont typeface="Arial" panose="020B0604020202020204" pitchFamily="34" charset="0"/>
              <a:buChar char="•"/>
            </a:pPr>
            <a:r>
              <a:rPr dirty="0" sz="2800" lang="en-US" err="1"/>
              <a:t>Tarnem</a:t>
            </a:r>
            <a:r>
              <a:rPr dirty="0" sz="2800" lang="en-US"/>
              <a:t> Yousef</a:t>
            </a:r>
          </a:p>
          <a:p>
            <a:pPr indent="-285750" marL="285750">
              <a:buFont typeface="Arial" panose="020B0604020202020204" pitchFamily="34" charset="0"/>
              <a:buChar char="•"/>
            </a:pPr>
            <a:r>
              <a:rPr dirty="0" sz="2800" lang="en-US"/>
              <a:t>Muhammed Ahmed</a:t>
            </a:r>
          </a:p>
          <a:p>
            <a:pPr indent="-285750" marL="285750">
              <a:buFont typeface="Arial" panose="020B0604020202020204" pitchFamily="34" charset="0"/>
              <a:buChar char="•"/>
            </a:pPr>
            <a:r>
              <a:rPr dirty="0" sz="2800" lang="en-US"/>
              <a:t>M</a:t>
            </a:r>
            <a:r>
              <a:rPr dirty="0" sz="2800" lang="en-US"/>
              <a:t>o</a:t>
            </a:r>
            <a:r>
              <a:rPr dirty="0" sz="2800" lang="en-US"/>
              <a:t>h</a:t>
            </a:r>
            <a:r>
              <a:rPr dirty="0" sz="2800" lang="en-US"/>
              <a:t>a</a:t>
            </a:r>
            <a:r>
              <a:rPr dirty="0" sz="2800" lang="en-US"/>
              <a:t>m</a:t>
            </a:r>
            <a:r>
              <a:rPr dirty="0" sz="2800" lang="en-US"/>
              <a:t>ed O</a:t>
            </a:r>
            <a:r>
              <a:rPr dirty="0" sz="2800" lang="en-US"/>
              <a:t>s</a:t>
            </a:r>
            <a:r>
              <a:rPr dirty="0" sz="2800" lang="en-US"/>
              <a:t>sama</a:t>
            </a:r>
            <a:endParaRPr altLang="en-US" lang="zh-CN"/>
          </a:p>
        </p:txBody>
      </p:sp>
      <p:sp>
        <p:nvSpPr>
          <p:cNvPr id="1048580" name="Text 2"/>
          <p:cNvSpPr/>
          <p:nvPr/>
        </p:nvSpPr>
        <p:spPr>
          <a:xfrm>
            <a:off x="700863" y="3458830"/>
            <a:ext cx="7556421" cy="1956435"/>
          </a:xfrm>
          <a:prstGeom prst="rect"/>
          <a:noFill/>
        </p:spPr>
        <p:txBody>
          <a:bodyPr anchor="t" rtlCol="0" wrap="square"/>
          <a:p>
            <a:pPr indent="0" marL="0">
              <a:lnSpc>
                <a:spcPts val="7702"/>
              </a:lnSpc>
              <a:buNone/>
            </a:pPr>
            <a:r>
              <a:rPr b="1" dirty="0" sz="11500" lang="en-US"/>
              <a:t>Sigfox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7" name=""/>
        <p:cNvGrpSpPr/>
        <p:nvPr/>
      </p:nvGrpSpPr>
      <p:grpSpPr>
        <a:xfrm>
          <a:off x="0" y="0"/>
          <a:ext cx="0" cy="0"/>
          <a:chOff x="0" y="0"/>
          <a:chExt cx="0" cy="0"/>
        </a:xfrm>
      </p:grpSpPr>
      <p:sp>
        <p:nvSpPr>
          <p:cNvPr id="1048584" name="Shape 0"/>
          <p:cNvSpPr/>
          <p:nvPr/>
        </p:nvSpPr>
        <p:spPr>
          <a:xfrm>
            <a:off x="0" y="0"/>
            <a:ext cx="14630400" cy="8229600"/>
          </a:xfrm>
          <a:prstGeom prst="rect"/>
          <a:solidFill>
            <a:srgbClr val="DDD6CC"/>
          </a:solidFill>
        </p:spPr>
        <p:txBody>
          <a:bodyPr/>
          <a:p>
            <a:endParaRPr lang="en-US"/>
          </a:p>
        </p:txBody>
      </p:sp>
      <p:sp>
        <p:nvSpPr>
          <p:cNvPr id="1048585" name="Shape 1"/>
          <p:cNvSpPr/>
          <p:nvPr/>
        </p:nvSpPr>
        <p:spPr>
          <a:xfrm>
            <a:off x="0" y="0"/>
            <a:ext cx="14630400" cy="8229600"/>
          </a:xfrm>
          <a:prstGeom prst="rect"/>
          <a:solidFill>
            <a:srgbClr val="EFECE6"/>
          </a:solidFill>
        </p:spPr>
        <p:txBody>
          <a:bodyPr/>
          <a:p>
            <a:endParaRPr lang="en-US"/>
          </a:p>
        </p:txBody>
      </p:sp>
      <p:pic>
        <p:nvPicPr>
          <p:cNvPr id="2097153"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586" name="Text 2"/>
          <p:cNvSpPr/>
          <p:nvPr/>
        </p:nvSpPr>
        <p:spPr>
          <a:xfrm>
            <a:off x="6280190" y="2240637"/>
            <a:ext cx="7556421" cy="1956435"/>
          </a:xfrm>
          <a:prstGeom prst="rect"/>
          <a:noFill/>
        </p:spPr>
        <p:txBody>
          <a:bodyPr anchor="t" rtlCol="0" wrap="square"/>
          <a:p>
            <a:pPr indent="0" marL="0">
              <a:lnSpc>
                <a:spcPts val="7702"/>
              </a:lnSpc>
              <a:buNone/>
            </a:pPr>
            <a:r>
              <a:rPr b="1" dirty="0" sz="6162" lang="en-US">
                <a:solidFill>
                  <a:srgbClr val="282824"/>
                </a:solidFill>
                <a:latin typeface="Lato" pitchFamily="34" charset="0"/>
                <a:ea typeface="Lato" pitchFamily="34" charset="-122"/>
                <a:cs typeface="Lato" pitchFamily="34" charset="-120"/>
              </a:rPr>
              <a:t>Introduction to Sigfox</a:t>
            </a:r>
            <a:endParaRPr dirty="0" sz="6162" lang="en-US"/>
          </a:p>
        </p:txBody>
      </p:sp>
      <p:sp>
        <p:nvSpPr>
          <p:cNvPr id="1048587" name="Text 3"/>
          <p:cNvSpPr/>
          <p:nvPr/>
        </p:nvSpPr>
        <p:spPr>
          <a:xfrm>
            <a:off x="6280190" y="4537234"/>
            <a:ext cx="7556421" cy="1451610"/>
          </a:xfrm>
          <a:prstGeom prst="rect"/>
          <a:noFill/>
        </p:spPr>
        <p:txBody>
          <a:bodyPr anchor="t" rtlCol="0" wrap="square"/>
          <a:p>
            <a:pPr indent="0" marL="0">
              <a:lnSpc>
                <a:spcPts val="2858"/>
              </a:lnSpc>
              <a:buNone/>
            </a:pPr>
            <a:r>
              <a:rPr dirty="0" sz="1786" lang="en-US">
                <a:solidFill>
                  <a:srgbClr val="4A4A45"/>
                </a:solidFill>
                <a:latin typeface="Lato" pitchFamily="34" charset="0"/>
                <a:ea typeface="Lato" pitchFamily="34" charset="-122"/>
                <a:cs typeface="Lato" pitchFamily="34" charset="-120"/>
              </a:rPr>
              <a:t>Sigfox is a global network operator that provides a cellular network specifically for Internet of Things (IoT) devices. It excels in connecting low-power, low-bandwidth devices and sending small amounts of data over long distances.</a:t>
            </a:r>
            <a:endParaRPr dirty="0" sz="1786"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20" name=""/>
        <p:cNvGrpSpPr/>
        <p:nvPr/>
      </p:nvGrpSpPr>
      <p:grpSpPr>
        <a:xfrm>
          <a:off x="0" y="0"/>
          <a:ext cx="0" cy="0"/>
          <a:chOff x="0" y="0"/>
          <a:chExt cx="0" cy="0"/>
        </a:xfrm>
      </p:grpSpPr>
      <p:sp>
        <p:nvSpPr>
          <p:cNvPr id="1048591" name="Shape 0"/>
          <p:cNvSpPr/>
          <p:nvPr/>
        </p:nvSpPr>
        <p:spPr>
          <a:xfrm>
            <a:off x="0" y="0"/>
            <a:ext cx="14630400" cy="8229600"/>
          </a:xfrm>
          <a:prstGeom prst="rect"/>
          <a:solidFill>
            <a:srgbClr val="DDD6CC"/>
          </a:solidFill>
        </p:spPr>
        <p:txBody>
          <a:bodyPr/>
          <a:p>
            <a:endParaRPr lang="en-US"/>
          </a:p>
        </p:txBody>
      </p:sp>
      <p:sp>
        <p:nvSpPr>
          <p:cNvPr id="1048592" name="Shape 1"/>
          <p:cNvSpPr/>
          <p:nvPr/>
        </p:nvSpPr>
        <p:spPr>
          <a:xfrm>
            <a:off x="0" y="0"/>
            <a:ext cx="14630400" cy="8229600"/>
          </a:xfrm>
          <a:prstGeom prst="rect"/>
          <a:solidFill>
            <a:srgbClr val="EFECE6"/>
          </a:solidFill>
        </p:spPr>
        <p:txBody>
          <a:bodyPr/>
          <a:p>
            <a:endParaRPr lang="en-US"/>
          </a:p>
        </p:txBody>
      </p:sp>
      <p:pic>
        <p:nvPicPr>
          <p:cNvPr id="2097154"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593" name="Text 2"/>
          <p:cNvSpPr/>
          <p:nvPr/>
        </p:nvSpPr>
        <p:spPr>
          <a:xfrm>
            <a:off x="6280190" y="772239"/>
            <a:ext cx="5670590" cy="708779"/>
          </a:xfrm>
          <a:prstGeom prst="rect"/>
          <a:noFill/>
        </p:spPr>
        <p:txBody>
          <a:bodyPr anchor="t" rtlCol="0" wrap="none"/>
          <a:p>
            <a:pPr indent="0" marL="0">
              <a:lnSpc>
                <a:spcPts val="5581"/>
              </a:lnSpc>
              <a:buNone/>
            </a:pPr>
            <a:r>
              <a:rPr b="1" dirty="0" sz="4465" lang="en-US">
                <a:solidFill>
                  <a:srgbClr val="282824"/>
                </a:solidFill>
                <a:latin typeface="Lato" pitchFamily="34" charset="0"/>
                <a:ea typeface="Lato" pitchFamily="34" charset="-122"/>
                <a:cs typeface="Lato" pitchFamily="34" charset="-120"/>
              </a:rPr>
              <a:t>What is Sigfox?</a:t>
            </a:r>
            <a:endParaRPr dirty="0" sz="4465" lang="en-US"/>
          </a:p>
        </p:txBody>
      </p:sp>
      <p:sp>
        <p:nvSpPr>
          <p:cNvPr id="1048594" name="Text 3"/>
          <p:cNvSpPr/>
          <p:nvPr/>
        </p:nvSpPr>
        <p:spPr>
          <a:xfrm>
            <a:off x="6280190" y="1821180"/>
            <a:ext cx="7556421" cy="1451610"/>
          </a:xfrm>
          <a:prstGeom prst="rect"/>
          <a:noFill/>
        </p:spPr>
        <p:txBody>
          <a:bodyPr anchor="t" rtlCol="0" wrap="square"/>
          <a:p>
            <a:pPr indent="0" marL="0">
              <a:lnSpc>
                <a:spcPts val="2858"/>
              </a:lnSpc>
              <a:buNone/>
            </a:pPr>
            <a:r>
              <a:rPr dirty="0" sz="1786" lang="en-US">
                <a:solidFill>
                  <a:srgbClr val="4A4A45"/>
                </a:solidFill>
                <a:latin typeface="Lato" pitchFamily="34" charset="0"/>
                <a:ea typeface="Lato" pitchFamily="34" charset="-122"/>
                <a:cs typeface="Lato" pitchFamily="34" charset="-120"/>
              </a:rPr>
              <a:t>Sigfox is a wireless network technology specializing in connecting low-power, long-range (LPWAN) devices. It operates on a dedicated, global network designed for sending small amounts of data over long distances, making it ideal for IoT applications.</a:t>
            </a:r>
            <a:endParaRPr dirty="0" sz="1786" lang="en-US"/>
          </a:p>
        </p:txBody>
      </p:sp>
      <p:sp>
        <p:nvSpPr>
          <p:cNvPr id="1048595" name="Shape 4"/>
          <p:cNvSpPr/>
          <p:nvPr/>
        </p:nvSpPr>
        <p:spPr>
          <a:xfrm>
            <a:off x="6280190" y="3527941"/>
            <a:ext cx="3664863" cy="2032754"/>
          </a:xfrm>
          <a:prstGeom prst="roundRect">
            <a:avLst>
              <a:gd name="adj" fmla="val 2009"/>
            </a:avLst>
          </a:prstGeom>
          <a:solidFill>
            <a:srgbClr val="E5DFD2"/>
          </a:solidFill>
        </p:spPr>
        <p:txBody>
          <a:bodyPr/>
          <a:p>
            <a:endParaRPr lang="en-US"/>
          </a:p>
        </p:txBody>
      </p:sp>
      <p:sp>
        <p:nvSpPr>
          <p:cNvPr id="1048596" name="Text 5"/>
          <p:cNvSpPr/>
          <p:nvPr/>
        </p:nvSpPr>
        <p:spPr>
          <a:xfrm>
            <a:off x="6507004" y="3754755"/>
            <a:ext cx="2835235" cy="354330"/>
          </a:xfrm>
          <a:prstGeom prst="rect"/>
          <a:noFill/>
        </p:spPr>
        <p:txBody>
          <a:bodyPr anchor="t" rtlCol="0" wrap="none"/>
          <a:p>
            <a:pPr indent="0" marL="0">
              <a:lnSpc>
                <a:spcPts val="2791"/>
              </a:lnSpc>
              <a:buNone/>
            </a:pPr>
            <a:r>
              <a:rPr b="1" dirty="0" sz="2233" lang="en-US">
                <a:solidFill>
                  <a:srgbClr val="4A4A45"/>
                </a:solidFill>
                <a:latin typeface="Lato" pitchFamily="34" charset="0"/>
                <a:ea typeface="Lato" pitchFamily="34" charset="-122"/>
                <a:cs typeface="Lato" pitchFamily="34" charset="-120"/>
              </a:rPr>
              <a:t>LPWAN Network</a:t>
            </a:r>
            <a:endParaRPr dirty="0" sz="2233" lang="en-US"/>
          </a:p>
        </p:txBody>
      </p:sp>
      <p:sp>
        <p:nvSpPr>
          <p:cNvPr id="1048597" name="Text 6"/>
          <p:cNvSpPr/>
          <p:nvPr/>
        </p:nvSpPr>
        <p:spPr>
          <a:xfrm>
            <a:off x="6507004" y="4245173"/>
            <a:ext cx="3211235" cy="1088708"/>
          </a:xfrm>
          <a:prstGeom prst="rect"/>
          <a:noFill/>
        </p:spPr>
        <p:txBody>
          <a:bodyPr anchor="t" rtlCol="0" wrap="square"/>
          <a:p>
            <a:pPr indent="0" marL="0">
              <a:lnSpc>
                <a:spcPts val="2858"/>
              </a:lnSpc>
              <a:buNone/>
            </a:pPr>
            <a:r>
              <a:rPr dirty="0" sz="1786" lang="en-US">
                <a:solidFill>
                  <a:srgbClr val="4A4A45"/>
                </a:solidFill>
                <a:latin typeface="Lato" pitchFamily="34" charset="0"/>
                <a:ea typeface="Lato" pitchFamily="34" charset="-122"/>
                <a:cs typeface="Lato" pitchFamily="34" charset="-120"/>
              </a:rPr>
              <a:t>Focuses on low-power, long-range connectivity for IoT devices.</a:t>
            </a:r>
            <a:endParaRPr dirty="0" sz="1786" lang="en-US"/>
          </a:p>
        </p:txBody>
      </p:sp>
      <p:sp>
        <p:nvSpPr>
          <p:cNvPr id="1048598" name="Shape 7"/>
          <p:cNvSpPr/>
          <p:nvPr/>
        </p:nvSpPr>
        <p:spPr>
          <a:xfrm>
            <a:off x="10171867" y="3527941"/>
            <a:ext cx="3664863" cy="2032754"/>
          </a:xfrm>
          <a:prstGeom prst="roundRect">
            <a:avLst>
              <a:gd name="adj" fmla="val 2009"/>
            </a:avLst>
          </a:prstGeom>
          <a:solidFill>
            <a:srgbClr val="E5DFD2"/>
          </a:solidFill>
        </p:spPr>
        <p:txBody>
          <a:bodyPr/>
          <a:p>
            <a:endParaRPr lang="en-US"/>
          </a:p>
        </p:txBody>
      </p:sp>
      <p:sp>
        <p:nvSpPr>
          <p:cNvPr id="1048599" name="Text 8"/>
          <p:cNvSpPr/>
          <p:nvPr/>
        </p:nvSpPr>
        <p:spPr>
          <a:xfrm>
            <a:off x="10398681" y="3754755"/>
            <a:ext cx="2835235" cy="354330"/>
          </a:xfrm>
          <a:prstGeom prst="rect"/>
          <a:noFill/>
        </p:spPr>
        <p:txBody>
          <a:bodyPr anchor="t" rtlCol="0" wrap="none"/>
          <a:p>
            <a:pPr indent="0" marL="0">
              <a:lnSpc>
                <a:spcPts val="2791"/>
              </a:lnSpc>
              <a:buNone/>
            </a:pPr>
            <a:r>
              <a:rPr b="1" dirty="0" sz="2233" lang="en-US">
                <a:solidFill>
                  <a:srgbClr val="4A4A45"/>
                </a:solidFill>
                <a:latin typeface="Lato" pitchFamily="34" charset="0"/>
                <a:ea typeface="Lato" pitchFamily="34" charset="-122"/>
                <a:cs typeface="Lato" pitchFamily="34" charset="-120"/>
              </a:rPr>
              <a:t>Global Coverage</a:t>
            </a:r>
            <a:endParaRPr dirty="0" sz="2233" lang="en-US"/>
          </a:p>
        </p:txBody>
      </p:sp>
      <p:sp>
        <p:nvSpPr>
          <p:cNvPr id="1048600" name="Text 9"/>
          <p:cNvSpPr/>
          <p:nvPr/>
        </p:nvSpPr>
        <p:spPr>
          <a:xfrm>
            <a:off x="10398681" y="4245173"/>
            <a:ext cx="3211235" cy="1088708"/>
          </a:xfrm>
          <a:prstGeom prst="rect"/>
          <a:noFill/>
        </p:spPr>
        <p:txBody>
          <a:bodyPr anchor="t" rtlCol="0" wrap="square"/>
          <a:p>
            <a:pPr indent="0" marL="0">
              <a:lnSpc>
                <a:spcPts val="2858"/>
              </a:lnSpc>
              <a:buNone/>
            </a:pPr>
            <a:r>
              <a:rPr dirty="0" sz="1786" lang="en-US">
                <a:solidFill>
                  <a:srgbClr val="4A4A45"/>
                </a:solidFill>
                <a:latin typeface="Lato" pitchFamily="34" charset="0"/>
                <a:ea typeface="Lato" pitchFamily="34" charset="-122"/>
                <a:cs typeface="Lato" pitchFamily="34" charset="-120"/>
              </a:rPr>
              <a:t>Provides connectivity across a vast network spanning multiple countries.</a:t>
            </a:r>
            <a:endParaRPr dirty="0" sz="1786" lang="en-US"/>
          </a:p>
        </p:txBody>
      </p:sp>
      <p:sp>
        <p:nvSpPr>
          <p:cNvPr id="1048601" name="Shape 10"/>
          <p:cNvSpPr/>
          <p:nvPr/>
        </p:nvSpPr>
        <p:spPr>
          <a:xfrm>
            <a:off x="6280190" y="5787509"/>
            <a:ext cx="7556421" cy="1669852"/>
          </a:xfrm>
          <a:prstGeom prst="roundRect">
            <a:avLst>
              <a:gd name="adj" fmla="val 2445"/>
            </a:avLst>
          </a:prstGeom>
          <a:solidFill>
            <a:srgbClr val="E5DFD2"/>
          </a:solidFill>
        </p:spPr>
        <p:txBody>
          <a:bodyPr/>
          <a:p>
            <a:endParaRPr lang="en-US"/>
          </a:p>
        </p:txBody>
      </p:sp>
      <p:sp>
        <p:nvSpPr>
          <p:cNvPr id="1048602" name="Text 11"/>
          <p:cNvSpPr/>
          <p:nvPr/>
        </p:nvSpPr>
        <p:spPr>
          <a:xfrm>
            <a:off x="6507004" y="6014323"/>
            <a:ext cx="2835235" cy="354330"/>
          </a:xfrm>
          <a:prstGeom prst="rect"/>
          <a:noFill/>
        </p:spPr>
        <p:txBody>
          <a:bodyPr anchor="t" rtlCol="0" wrap="none"/>
          <a:p>
            <a:pPr indent="0" marL="0">
              <a:lnSpc>
                <a:spcPts val="2791"/>
              </a:lnSpc>
              <a:buNone/>
            </a:pPr>
            <a:r>
              <a:rPr b="1" dirty="0" sz="2233" lang="en-US">
                <a:solidFill>
                  <a:srgbClr val="4A4A45"/>
                </a:solidFill>
                <a:latin typeface="Lato" pitchFamily="34" charset="0"/>
                <a:ea typeface="Lato" pitchFamily="34" charset="-122"/>
                <a:cs typeface="Lato" pitchFamily="34" charset="-120"/>
              </a:rPr>
              <a:t>Low-Bandwidth Data</a:t>
            </a:r>
            <a:endParaRPr dirty="0" sz="2233" lang="en-US"/>
          </a:p>
        </p:txBody>
      </p:sp>
      <p:sp>
        <p:nvSpPr>
          <p:cNvPr id="1048603" name="Text 12"/>
          <p:cNvSpPr/>
          <p:nvPr/>
        </p:nvSpPr>
        <p:spPr>
          <a:xfrm>
            <a:off x="6507004" y="6504742"/>
            <a:ext cx="7102793" cy="725805"/>
          </a:xfrm>
          <a:prstGeom prst="rect"/>
          <a:noFill/>
        </p:spPr>
        <p:txBody>
          <a:bodyPr anchor="t" rtlCol="0" wrap="square"/>
          <a:p>
            <a:pPr indent="0" marL="0">
              <a:lnSpc>
                <a:spcPts val="2858"/>
              </a:lnSpc>
              <a:buNone/>
            </a:pPr>
            <a:r>
              <a:rPr dirty="0" sz="1786" lang="en-US">
                <a:solidFill>
                  <a:srgbClr val="4A4A45"/>
                </a:solidFill>
                <a:latin typeface="Lato" pitchFamily="34" charset="0"/>
                <a:ea typeface="Lato" pitchFamily="34" charset="-122"/>
                <a:cs typeface="Lato" pitchFamily="34" charset="-120"/>
              </a:rPr>
              <a:t>Suitable for transmitting small amounts of data, such as sensor readings or status updates.</a:t>
            </a:r>
            <a:endParaRPr dirty="0" sz="1786"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23" name=""/>
        <p:cNvGrpSpPr/>
        <p:nvPr/>
      </p:nvGrpSpPr>
      <p:grpSpPr>
        <a:xfrm>
          <a:off x="0" y="0"/>
          <a:ext cx="0" cy="0"/>
          <a:chOff x="0" y="0"/>
          <a:chExt cx="0" cy="0"/>
        </a:xfrm>
      </p:grpSpPr>
      <p:sp>
        <p:nvSpPr>
          <p:cNvPr id="1048607" name="Shape 0"/>
          <p:cNvSpPr/>
          <p:nvPr/>
        </p:nvSpPr>
        <p:spPr>
          <a:xfrm>
            <a:off x="0" y="0"/>
            <a:ext cx="14630400" cy="8229600"/>
          </a:xfrm>
          <a:prstGeom prst="rect"/>
          <a:solidFill>
            <a:srgbClr val="DDD6CC"/>
          </a:solidFill>
        </p:spPr>
        <p:txBody>
          <a:bodyPr/>
          <a:p>
            <a:endParaRPr lang="en-US"/>
          </a:p>
        </p:txBody>
      </p:sp>
      <p:sp>
        <p:nvSpPr>
          <p:cNvPr id="1048608" name="Shape 1"/>
          <p:cNvSpPr/>
          <p:nvPr/>
        </p:nvSpPr>
        <p:spPr>
          <a:xfrm>
            <a:off x="0" y="11875"/>
            <a:ext cx="14630400" cy="8229600"/>
          </a:xfrm>
          <a:prstGeom prst="rect"/>
          <a:solidFill>
            <a:srgbClr val="EFECE6"/>
          </a:solidFill>
        </p:spPr>
        <p:txBody>
          <a:bodyPr/>
          <a:p>
            <a:endParaRPr lang="en-US"/>
          </a:p>
        </p:txBody>
      </p:sp>
      <p:pic>
        <p:nvPicPr>
          <p:cNvPr id="2097155" name="Image 0" descr="preencoded.png"/>
          <p:cNvPicPr>
            <a:picLocks noChangeAspect="1"/>
          </p:cNvPicPr>
          <p:nvPr/>
        </p:nvPicPr>
        <p:blipFill>
          <a:blip xmlns:r="http://schemas.openxmlformats.org/officeDocument/2006/relationships" r:embed="rId1"/>
          <a:stretch>
            <a:fillRect/>
          </a:stretch>
        </p:blipFill>
        <p:spPr>
          <a:xfrm>
            <a:off x="9144000" y="0"/>
            <a:ext cx="5486400" cy="8229600"/>
          </a:xfrm>
          <a:prstGeom prst="rect"/>
        </p:spPr>
      </p:pic>
      <p:sp>
        <p:nvSpPr>
          <p:cNvPr id="1048609" name="Text 2"/>
          <p:cNvSpPr/>
          <p:nvPr/>
        </p:nvSpPr>
        <p:spPr>
          <a:xfrm>
            <a:off x="599480" y="607457"/>
            <a:ext cx="5509974" cy="535305"/>
          </a:xfrm>
          <a:prstGeom prst="rect"/>
          <a:noFill/>
        </p:spPr>
        <p:txBody>
          <a:bodyPr anchor="t" rtlCol="0" wrap="none"/>
          <a:p>
            <a:pPr indent="0" marL="0">
              <a:lnSpc>
                <a:spcPts val="4215"/>
              </a:lnSpc>
              <a:buNone/>
            </a:pPr>
            <a:r>
              <a:rPr b="1" dirty="0" sz="3372" lang="en-US">
                <a:solidFill>
                  <a:srgbClr val="282824"/>
                </a:solidFill>
                <a:latin typeface="Lato" pitchFamily="34" charset="0"/>
                <a:ea typeface="Lato" pitchFamily="34" charset="-122"/>
                <a:cs typeface="Lato" pitchFamily="34" charset="-120"/>
              </a:rPr>
              <a:t>Sigfox Network Architecture</a:t>
            </a:r>
            <a:endParaRPr dirty="0" sz="3372" lang="en-US"/>
          </a:p>
        </p:txBody>
      </p:sp>
      <p:sp>
        <p:nvSpPr>
          <p:cNvPr id="1048610" name="Text 3"/>
          <p:cNvSpPr/>
          <p:nvPr/>
        </p:nvSpPr>
        <p:spPr>
          <a:xfrm>
            <a:off x="599480" y="1399699"/>
            <a:ext cx="7945041" cy="548164"/>
          </a:xfrm>
          <a:prstGeom prst="rect"/>
          <a:noFill/>
        </p:spPr>
        <p:txBody>
          <a:bodyPr anchor="t" rtlCol="0" wrap="square"/>
          <a:p>
            <a:pPr indent="0" marL="0">
              <a:lnSpc>
                <a:spcPts val="2158"/>
              </a:lnSpc>
              <a:buNone/>
            </a:pPr>
            <a:r>
              <a:rPr dirty="0" sz="1349" lang="en-US">
                <a:solidFill>
                  <a:srgbClr val="4A4A45"/>
                </a:solidFill>
                <a:latin typeface="Lato" pitchFamily="34" charset="0"/>
                <a:ea typeface="Lato" pitchFamily="34" charset="-122"/>
                <a:cs typeface="Lato" pitchFamily="34" charset="-120"/>
              </a:rPr>
              <a:t>The Sigfox network architecture consists of a hierarchy of base stations, gateways, and end devices. Signals from devices travel through the network to reach the cloud, where data can be processed and analyzed.</a:t>
            </a:r>
            <a:endParaRPr dirty="0" sz="1349" lang="en-US"/>
          </a:p>
        </p:txBody>
      </p:sp>
      <p:pic>
        <p:nvPicPr>
          <p:cNvPr id="2097156" name="Image 1" descr="preencoded.png"/>
          <p:cNvPicPr>
            <a:picLocks noChangeAspect="1"/>
          </p:cNvPicPr>
          <p:nvPr/>
        </p:nvPicPr>
        <p:blipFill>
          <a:blip xmlns:r="http://schemas.openxmlformats.org/officeDocument/2006/relationships" r:embed="rId2"/>
          <a:stretch>
            <a:fillRect/>
          </a:stretch>
        </p:blipFill>
        <p:spPr>
          <a:xfrm>
            <a:off x="599480" y="2311718"/>
            <a:ext cx="856536" cy="1370409"/>
          </a:xfrm>
          <a:prstGeom prst="rect"/>
        </p:spPr>
      </p:pic>
      <p:sp>
        <p:nvSpPr>
          <p:cNvPr id="1048611" name="Text 4"/>
          <p:cNvSpPr/>
          <p:nvPr/>
        </p:nvSpPr>
        <p:spPr>
          <a:xfrm>
            <a:off x="1712952" y="2311718"/>
            <a:ext cx="2141339" cy="267653"/>
          </a:xfrm>
          <a:prstGeom prst="rect"/>
          <a:noFill/>
        </p:spPr>
        <p:txBody>
          <a:bodyPr anchor="t" rtlCol="0" wrap="none"/>
          <a:p>
            <a:pPr algn="l" indent="0" marL="0">
              <a:lnSpc>
                <a:spcPts val="2108"/>
              </a:lnSpc>
              <a:buNone/>
            </a:pPr>
            <a:r>
              <a:rPr b="1" dirty="0" sz="1686" lang="en-US">
                <a:solidFill>
                  <a:srgbClr val="4A4A45"/>
                </a:solidFill>
                <a:latin typeface="Lato" pitchFamily="34" charset="0"/>
                <a:ea typeface="Lato" pitchFamily="34" charset="-122"/>
                <a:cs typeface="Lato" pitchFamily="34" charset="-120"/>
              </a:rPr>
              <a:t>End Device</a:t>
            </a:r>
            <a:endParaRPr dirty="0" sz="1686" lang="en-US"/>
          </a:p>
        </p:txBody>
      </p:sp>
      <p:sp>
        <p:nvSpPr>
          <p:cNvPr id="1048612" name="Text 5"/>
          <p:cNvSpPr/>
          <p:nvPr/>
        </p:nvSpPr>
        <p:spPr>
          <a:xfrm>
            <a:off x="1712952" y="2682121"/>
            <a:ext cx="6831568" cy="274082"/>
          </a:xfrm>
          <a:prstGeom prst="rect"/>
          <a:noFill/>
        </p:spPr>
        <p:txBody>
          <a:bodyPr anchor="t" rtlCol="0" wrap="none"/>
          <a:p>
            <a:pPr algn="l" indent="0" marL="0">
              <a:lnSpc>
                <a:spcPts val="2158"/>
              </a:lnSpc>
              <a:buNone/>
            </a:pPr>
            <a:r>
              <a:rPr dirty="0" sz="1349" lang="en-US">
                <a:solidFill>
                  <a:srgbClr val="4A4A45"/>
                </a:solidFill>
                <a:latin typeface="Lato" pitchFamily="34" charset="0"/>
                <a:ea typeface="Lato" pitchFamily="34" charset="-122"/>
                <a:cs typeface="Lato" pitchFamily="34" charset="-120"/>
              </a:rPr>
              <a:t>A sensor or actuator that collects and transmits data.</a:t>
            </a:r>
            <a:endParaRPr dirty="0" sz="1349" lang="en-US"/>
          </a:p>
        </p:txBody>
      </p:sp>
      <p:pic>
        <p:nvPicPr>
          <p:cNvPr id="2097157" name="Image 2" descr="preencoded.png"/>
          <p:cNvPicPr>
            <a:picLocks noChangeAspect="1"/>
          </p:cNvPicPr>
          <p:nvPr/>
        </p:nvPicPr>
        <p:blipFill>
          <a:blip xmlns:r="http://schemas.openxmlformats.org/officeDocument/2006/relationships" r:embed="rId3"/>
          <a:stretch>
            <a:fillRect/>
          </a:stretch>
        </p:blipFill>
        <p:spPr>
          <a:xfrm>
            <a:off x="599480" y="3599075"/>
            <a:ext cx="856536" cy="1370409"/>
          </a:xfrm>
          <a:prstGeom prst="rect"/>
        </p:spPr>
      </p:pic>
      <p:sp>
        <p:nvSpPr>
          <p:cNvPr id="1048613" name="Text 6"/>
          <p:cNvSpPr/>
          <p:nvPr/>
        </p:nvSpPr>
        <p:spPr>
          <a:xfrm>
            <a:off x="1712952" y="3682127"/>
            <a:ext cx="2141339" cy="267653"/>
          </a:xfrm>
          <a:prstGeom prst="rect"/>
          <a:noFill/>
        </p:spPr>
        <p:txBody>
          <a:bodyPr anchor="t" rtlCol="0" wrap="none"/>
          <a:p>
            <a:pPr algn="l" indent="0" marL="0">
              <a:lnSpc>
                <a:spcPts val="2108"/>
              </a:lnSpc>
              <a:buNone/>
            </a:pPr>
            <a:r>
              <a:rPr b="1" dirty="0" sz="1686" lang="en-US">
                <a:solidFill>
                  <a:srgbClr val="4A4A45"/>
                </a:solidFill>
                <a:latin typeface="Lato" pitchFamily="34" charset="0"/>
                <a:ea typeface="Lato" pitchFamily="34" charset="-122"/>
                <a:cs typeface="Lato" pitchFamily="34" charset="-120"/>
              </a:rPr>
              <a:t>Base Station</a:t>
            </a:r>
            <a:endParaRPr dirty="0" sz="1686" lang="en-US"/>
          </a:p>
        </p:txBody>
      </p:sp>
      <p:sp>
        <p:nvSpPr>
          <p:cNvPr id="1048614" name="Text 7"/>
          <p:cNvSpPr/>
          <p:nvPr/>
        </p:nvSpPr>
        <p:spPr>
          <a:xfrm>
            <a:off x="1712952" y="4052530"/>
            <a:ext cx="6831568" cy="274082"/>
          </a:xfrm>
          <a:prstGeom prst="rect"/>
          <a:noFill/>
        </p:spPr>
        <p:txBody>
          <a:bodyPr anchor="t" rtlCol="0" wrap="none"/>
          <a:p>
            <a:pPr algn="l" indent="0" marL="0">
              <a:lnSpc>
                <a:spcPts val="2158"/>
              </a:lnSpc>
              <a:buNone/>
            </a:pPr>
            <a:r>
              <a:rPr dirty="0" sz="1349" lang="en-US">
                <a:solidFill>
                  <a:srgbClr val="4A4A45"/>
                </a:solidFill>
                <a:latin typeface="Lato" pitchFamily="34" charset="0"/>
                <a:ea typeface="Lato" pitchFamily="34" charset="-122"/>
                <a:cs typeface="Lato" pitchFamily="34" charset="-120"/>
              </a:rPr>
              <a:t>A local network point that receives signals from end devices.</a:t>
            </a:r>
            <a:endParaRPr dirty="0" sz="1349" lang="en-US"/>
          </a:p>
        </p:txBody>
      </p:sp>
      <p:pic>
        <p:nvPicPr>
          <p:cNvPr id="2097158" name="Image 3" descr="preencoded.png"/>
          <p:cNvPicPr>
            <a:picLocks noChangeAspect="1"/>
          </p:cNvPicPr>
          <p:nvPr/>
        </p:nvPicPr>
        <p:blipFill>
          <a:blip xmlns:r="http://schemas.openxmlformats.org/officeDocument/2006/relationships" r:embed="rId4"/>
          <a:stretch>
            <a:fillRect/>
          </a:stretch>
        </p:blipFill>
        <p:spPr>
          <a:xfrm>
            <a:off x="599480" y="5011817"/>
            <a:ext cx="856536" cy="1370409"/>
          </a:xfrm>
          <a:prstGeom prst="rect"/>
        </p:spPr>
      </p:pic>
      <p:sp>
        <p:nvSpPr>
          <p:cNvPr id="1048615" name="Text 8"/>
          <p:cNvSpPr/>
          <p:nvPr/>
        </p:nvSpPr>
        <p:spPr>
          <a:xfrm>
            <a:off x="1712952" y="5052536"/>
            <a:ext cx="2141339" cy="267653"/>
          </a:xfrm>
          <a:prstGeom prst="rect"/>
          <a:noFill/>
        </p:spPr>
        <p:txBody>
          <a:bodyPr anchor="t" rtlCol="0" wrap="none"/>
          <a:p>
            <a:pPr algn="l" indent="0" marL="0">
              <a:lnSpc>
                <a:spcPts val="2108"/>
              </a:lnSpc>
              <a:buNone/>
            </a:pPr>
            <a:r>
              <a:rPr b="1" dirty="0" sz="1686" lang="en-US">
                <a:solidFill>
                  <a:srgbClr val="4A4A45"/>
                </a:solidFill>
                <a:latin typeface="Lato" pitchFamily="34" charset="0"/>
                <a:ea typeface="Lato" pitchFamily="34" charset="-122"/>
                <a:cs typeface="Lato" pitchFamily="34" charset="-120"/>
              </a:rPr>
              <a:t>Gateway</a:t>
            </a:r>
            <a:endParaRPr dirty="0" sz="1686" lang="en-US"/>
          </a:p>
        </p:txBody>
      </p:sp>
      <p:sp>
        <p:nvSpPr>
          <p:cNvPr id="1048616" name="Text 9"/>
          <p:cNvSpPr/>
          <p:nvPr/>
        </p:nvSpPr>
        <p:spPr>
          <a:xfrm>
            <a:off x="1712952" y="5422940"/>
            <a:ext cx="6831568" cy="274082"/>
          </a:xfrm>
          <a:prstGeom prst="rect"/>
          <a:noFill/>
        </p:spPr>
        <p:txBody>
          <a:bodyPr anchor="t" rtlCol="0" wrap="none"/>
          <a:p>
            <a:pPr algn="l" indent="0" marL="0">
              <a:lnSpc>
                <a:spcPts val="2158"/>
              </a:lnSpc>
              <a:buNone/>
            </a:pPr>
            <a:r>
              <a:rPr dirty="0" sz="1349" lang="en-US">
                <a:solidFill>
                  <a:srgbClr val="4A4A45"/>
                </a:solidFill>
                <a:latin typeface="Lato" pitchFamily="34" charset="0"/>
                <a:ea typeface="Lato" pitchFamily="34" charset="-122"/>
                <a:cs typeface="Lato" pitchFamily="34" charset="-120"/>
              </a:rPr>
              <a:t>A device that bridges communication between base stations and the cloud.</a:t>
            </a:r>
            <a:endParaRPr dirty="0" sz="1349" lang="en-US"/>
          </a:p>
        </p:txBody>
      </p:sp>
      <p:pic>
        <p:nvPicPr>
          <p:cNvPr id="2097159" name="Image 4" descr="preencoded.png"/>
          <p:cNvPicPr>
            <a:picLocks noChangeAspect="1"/>
          </p:cNvPicPr>
          <p:nvPr/>
        </p:nvPicPr>
        <p:blipFill>
          <a:blip xmlns:r="http://schemas.openxmlformats.org/officeDocument/2006/relationships" r:embed="rId5"/>
          <a:stretch>
            <a:fillRect/>
          </a:stretch>
        </p:blipFill>
        <p:spPr>
          <a:xfrm>
            <a:off x="599480" y="6424559"/>
            <a:ext cx="856536" cy="1370409"/>
          </a:xfrm>
          <a:prstGeom prst="rect"/>
        </p:spPr>
      </p:pic>
      <p:sp>
        <p:nvSpPr>
          <p:cNvPr id="1048617" name="Text 10"/>
          <p:cNvSpPr/>
          <p:nvPr/>
        </p:nvSpPr>
        <p:spPr>
          <a:xfrm>
            <a:off x="1712952" y="6422946"/>
            <a:ext cx="2141339" cy="267653"/>
          </a:xfrm>
          <a:prstGeom prst="rect"/>
          <a:noFill/>
        </p:spPr>
        <p:txBody>
          <a:bodyPr anchor="t" rtlCol="0" wrap="none"/>
          <a:p>
            <a:pPr algn="l" indent="0" marL="0">
              <a:lnSpc>
                <a:spcPts val="2108"/>
              </a:lnSpc>
              <a:buNone/>
            </a:pPr>
            <a:r>
              <a:rPr b="1" dirty="0" sz="1686" lang="en-US">
                <a:solidFill>
                  <a:srgbClr val="4A4A45"/>
                </a:solidFill>
                <a:latin typeface="Lato" pitchFamily="34" charset="0"/>
                <a:ea typeface="Lato" pitchFamily="34" charset="-122"/>
                <a:cs typeface="Lato" pitchFamily="34" charset="-120"/>
              </a:rPr>
              <a:t>Cloud Platform</a:t>
            </a:r>
            <a:endParaRPr dirty="0" sz="1686" lang="en-US"/>
          </a:p>
        </p:txBody>
      </p:sp>
      <p:sp>
        <p:nvSpPr>
          <p:cNvPr id="1048618" name="Text 11"/>
          <p:cNvSpPr/>
          <p:nvPr/>
        </p:nvSpPr>
        <p:spPr>
          <a:xfrm>
            <a:off x="1712952" y="6793349"/>
            <a:ext cx="6831568" cy="274082"/>
          </a:xfrm>
          <a:prstGeom prst="rect"/>
          <a:noFill/>
        </p:spPr>
        <p:txBody>
          <a:bodyPr anchor="t" rtlCol="0" wrap="none"/>
          <a:p>
            <a:pPr algn="l" indent="0" marL="0">
              <a:lnSpc>
                <a:spcPts val="2158"/>
              </a:lnSpc>
              <a:buNone/>
            </a:pPr>
            <a:r>
              <a:rPr dirty="0" sz="1349" lang="en-US">
                <a:solidFill>
                  <a:srgbClr val="4A4A45"/>
                </a:solidFill>
                <a:latin typeface="Lato" pitchFamily="34" charset="0"/>
                <a:ea typeface="Lato" pitchFamily="34" charset="-122"/>
                <a:cs typeface="Lato" pitchFamily="34" charset="-120"/>
              </a:rPr>
              <a:t>The central platform where data is processed, analyzed, and accessed.</a:t>
            </a:r>
            <a:endParaRPr dirty="0" sz="1349"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26" name=""/>
        <p:cNvGrpSpPr/>
        <p:nvPr/>
      </p:nvGrpSpPr>
      <p:grpSpPr>
        <a:xfrm>
          <a:off x="0" y="0"/>
          <a:ext cx="0" cy="0"/>
          <a:chOff x="0" y="0"/>
          <a:chExt cx="0" cy="0"/>
        </a:xfrm>
      </p:grpSpPr>
      <p:sp>
        <p:nvSpPr>
          <p:cNvPr id="1048622" name="Shape 0"/>
          <p:cNvSpPr/>
          <p:nvPr/>
        </p:nvSpPr>
        <p:spPr>
          <a:xfrm>
            <a:off x="0" y="0"/>
            <a:ext cx="14630400" cy="8229600"/>
          </a:xfrm>
          <a:prstGeom prst="rect"/>
          <a:solidFill>
            <a:srgbClr val="DDD6CC"/>
          </a:solidFill>
        </p:spPr>
        <p:txBody>
          <a:bodyPr/>
          <a:p>
            <a:endParaRPr lang="en-US"/>
          </a:p>
        </p:txBody>
      </p:sp>
      <p:sp>
        <p:nvSpPr>
          <p:cNvPr id="1048623" name="Shape 1"/>
          <p:cNvSpPr/>
          <p:nvPr/>
        </p:nvSpPr>
        <p:spPr>
          <a:xfrm>
            <a:off x="0" y="0"/>
            <a:ext cx="14630400" cy="8229600"/>
          </a:xfrm>
          <a:prstGeom prst="rect"/>
          <a:solidFill>
            <a:srgbClr val="EFECE6"/>
          </a:solidFill>
        </p:spPr>
        <p:txBody>
          <a:bodyPr/>
          <a:p>
            <a:endParaRPr lang="en-US"/>
          </a:p>
        </p:txBody>
      </p:sp>
      <p:pic>
        <p:nvPicPr>
          <p:cNvPr id="2097160" name="Image 0" descr="preencoded.png"/>
          <p:cNvPicPr>
            <a:picLocks noChangeAspect="1"/>
          </p:cNvPicPr>
          <p:nvPr/>
        </p:nvPicPr>
        <p:blipFill>
          <a:blip xmlns:r="http://schemas.openxmlformats.org/officeDocument/2006/relationships" r:embed="rId1"/>
          <a:stretch>
            <a:fillRect/>
          </a:stretch>
        </p:blipFill>
        <p:spPr>
          <a:xfrm>
            <a:off x="9144000" y="0"/>
            <a:ext cx="5486400" cy="8229600"/>
          </a:xfrm>
          <a:prstGeom prst="rect"/>
        </p:spPr>
      </p:pic>
      <p:sp>
        <p:nvSpPr>
          <p:cNvPr id="1048624" name="Text 2"/>
          <p:cNvSpPr/>
          <p:nvPr/>
        </p:nvSpPr>
        <p:spPr>
          <a:xfrm>
            <a:off x="758071" y="597218"/>
            <a:ext cx="6947773" cy="676870"/>
          </a:xfrm>
          <a:prstGeom prst="rect"/>
          <a:noFill/>
        </p:spPr>
        <p:txBody>
          <a:bodyPr anchor="t" rtlCol="0" wrap="none"/>
          <a:p>
            <a:pPr indent="0" marL="0">
              <a:lnSpc>
                <a:spcPts val="5330"/>
              </a:lnSpc>
              <a:buNone/>
            </a:pPr>
            <a:r>
              <a:rPr b="1" dirty="0" sz="4264" lang="en-US">
                <a:solidFill>
                  <a:srgbClr val="282824"/>
                </a:solidFill>
                <a:latin typeface="Lato" pitchFamily="34" charset="0"/>
                <a:ea typeface="Lato" pitchFamily="34" charset="-122"/>
                <a:cs typeface="Lato" pitchFamily="34" charset="-120"/>
              </a:rPr>
              <a:t>Sigfox Connectivity Features</a:t>
            </a:r>
            <a:endParaRPr dirty="0" sz="4264" lang="en-US"/>
          </a:p>
        </p:txBody>
      </p:sp>
      <p:sp>
        <p:nvSpPr>
          <p:cNvPr id="1048625" name="Text 3"/>
          <p:cNvSpPr/>
          <p:nvPr/>
        </p:nvSpPr>
        <p:spPr>
          <a:xfrm>
            <a:off x="758071" y="1598890"/>
            <a:ext cx="7627858" cy="1039416"/>
          </a:xfrm>
          <a:prstGeom prst="rect"/>
          <a:noFill/>
        </p:spPr>
        <p:txBody>
          <a:bodyPr anchor="t" rtlCol="0" wrap="square"/>
          <a:p>
            <a:pPr indent="0" marL="0">
              <a:lnSpc>
                <a:spcPts val="2729"/>
              </a:lnSpc>
              <a:buNone/>
            </a:pPr>
            <a:r>
              <a:rPr dirty="0" sz="1706" lang="en-US">
                <a:solidFill>
                  <a:srgbClr val="4A4A45"/>
                </a:solidFill>
                <a:latin typeface="Lato" pitchFamily="34" charset="0"/>
                <a:ea typeface="Lato" pitchFamily="34" charset="-122"/>
                <a:cs typeface="Lato" pitchFamily="34" charset="-120"/>
              </a:rPr>
              <a:t>Sigfox offers a range of connectivity features designed for low-power, long-range applications. These features include long battery life, extended range, and a simplified communication protocol.</a:t>
            </a:r>
            <a:endParaRPr dirty="0" sz="1706" lang="en-US"/>
          </a:p>
        </p:txBody>
      </p:sp>
      <p:sp>
        <p:nvSpPr>
          <p:cNvPr id="1048626" name="Shape 4"/>
          <p:cNvSpPr/>
          <p:nvPr/>
        </p:nvSpPr>
        <p:spPr>
          <a:xfrm>
            <a:off x="758071" y="3125510"/>
            <a:ext cx="487323" cy="487323"/>
          </a:xfrm>
          <a:prstGeom prst="roundRect">
            <a:avLst>
              <a:gd name="adj" fmla="val 8000"/>
            </a:avLst>
          </a:prstGeom>
          <a:solidFill>
            <a:srgbClr val="E5DFD2"/>
          </a:solidFill>
        </p:spPr>
        <p:txBody>
          <a:bodyPr/>
          <a:p>
            <a:endParaRPr lang="en-US"/>
          </a:p>
        </p:txBody>
      </p:sp>
      <p:sp>
        <p:nvSpPr>
          <p:cNvPr id="1048627" name="Text 5"/>
          <p:cNvSpPr/>
          <p:nvPr/>
        </p:nvSpPr>
        <p:spPr>
          <a:xfrm>
            <a:off x="907494" y="3206710"/>
            <a:ext cx="188476" cy="324922"/>
          </a:xfrm>
          <a:prstGeom prst="rect"/>
          <a:noFill/>
        </p:spPr>
        <p:txBody>
          <a:bodyPr anchor="t" rtlCol="0" wrap="none"/>
          <a:p>
            <a:pPr algn="ctr" indent="0" marL="0">
              <a:lnSpc>
                <a:spcPts val="2558"/>
              </a:lnSpc>
              <a:buNone/>
            </a:pPr>
            <a:r>
              <a:rPr b="1" dirty="0" sz="2558" lang="en-US">
                <a:solidFill>
                  <a:srgbClr val="4A4A45"/>
                </a:solidFill>
                <a:latin typeface="Lato" pitchFamily="34" charset="0"/>
                <a:ea typeface="Lato" pitchFamily="34" charset="-122"/>
                <a:cs typeface="Lato" pitchFamily="34" charset="-120"/>
              </a:rPr>
              <a:t>1</a:t>
            </a:r>
            <a:endParaRPr dirty="0" sz="2558" lang="en-US"/>
          </a:p>
        </p:txBody>
      </p:sp>
      <p:sp>
        <p:nvSpPr>
          <p:cNvPr id="1048628" name="Text 6"/>
          <p:cNvSpPr/>
          <p:nvPr/>
        </p:nvSpPr>
        <p:spPr>
          <a:xfrm>
            <a:off x="1461968" y="3125510"/>
            <a:ext cx="3001804" cy="676751"/>
          </a:xfrm>
          <a:prstGeom prst="rect"/>
          <a:noFill/>
        </p:spPr>
        <p:txBody>
          <a:bodyPr anchor="t" rtlCol="0" wrap="square"/>
          <a:p>
            <a:pPr indent="0" marL="0">
              <a:lnSpc>
                <a:spcPts val="2665"/>
              </a:lnSpc>
              <a:buNone/>
            </a:pPr>
            <a:r>
              <a:rPr b="1" dirty="0" sz="2132" lang="en-US">
                <a:solidFill>
                  <a:srgbClr val="4A4A45"/>
                </a:solidFill>
                <a:latin typeface="Lato" pitchFamily="34" charset="0"/>
                <a:ea typeface="Lato" pitchFamily="34" charset="-122"/>
                <a:cs typeface="Lato" pitchFamily="34" charset="-120"/>
              </a:rPr>
              <a:t>Low Power Consumption</a:t>
            </a:r>
            <a:endParaRPr dirty="0" sz="2132" lang="en-US"/>
          </a:p>
        </p:txBody>
      </p:sp>
      <p:sp>
        <p:nvSpPr>
          <p:cNvPr id="1048629" name="Text 7"/>
          <p:cNvSpPr/>
          <p:nvPr/>
        </p:nvSpPr>
        <p:spPr>
          <a:xfrm>
            <a:off x="1461968" y="3932158"/>
            <a:ext cx="3001804" cy="1385888"/>
          </a:xfrm>
          <a:prstGeom prst="rect"/>
          <a:noFill/>
        </p:spPr>
        <p:txBody>
          <a:bodyPr anchor="t" rtlCol="0" wrap="square"/>
          <a:p>
            <a:pPr indent="0" marL="0">
              <a:lnSpc>
                <a:spcPts val="2729"/>
              </a:lnSpc>
              <a:buNone/>
            </a:pPr>
            <a:r>
              <a:rPr dirty="0" sz="1706" lang="en-US">
                <a:solidFill>
                  <a:srgbClr val="4A4A45"/>
                </a:solidFill>
                <a:latin typeface="Lato" pitchFamily="34" charset="0"/>
                <a:ea typeface="Lato" pitchFamily="34" charset="-122"/>
                <a:cs typeface="Lato" pitchFamily="34" charset="-120"/>
              </a:rPr>
              <a:t>End devices can operate for years on a single battery, ideal for remote and inaccessible locations.</a:t>
            </a:r>
            <a:endParaRPr dirty="0" sz="1706" lang="en-US"/>
          </a:p>
        </p:txBody>
      </p:sp>
      <p:sp>
        <p:nvSpPr>
          <p:cNvPr id="1048630" name="Shape 8"/>
          <p:cNvSpPr/>
          <p:nvPr/>
        </p:nvSpPr>
        <p:spPr>
          <a:xfrm>
            <a:off x="4680347" y="3125510"/>
            <a:ext cx="487323" cy="487323"/>
          </a:xfrm>
          <a:prstGeom prst="roundRect">
            <a:avLst>
              <a:gd name="adj" fmla="val 8000"/>
            </a:avLst>
          </a:prstGeom>
          <a:solidFill>
            <a:srgbClr val="E5DFD2"/>
          </a:solidFill>
        </p:spPr>
        <p:txBody>
          <a:bodyPr/>
          <a:p>
            <a:endParaRPr lang="en-US"/>
          </a:p>
        </p:txBody>
      </p:sp>
      <p:sp>
        <p:nvSpPr>
          <p:cNvPr id="1048631" name="Text 9"/>
          <p:cNvSpPr/>
          <p:nvPr/>
        </p:nvSpPr>
        <p:spPr>
          <a:xfrm>
            <a:off x="4829770" y="3206710"/>
            <a:ext cx="188476" cy="324922"/>
          </a:xfrm>
          <a:prstGeom prst="rect"/>
          <a:noFill/>
        </p:spPr>
        <p:txBody>
          <a:bodyPr anchor="t" rtlCol="0" wrap="none"/>
          <a:p>
            <a:pPr algn="ctr" indent="0" marL="0">
              <a:lnSpc>
                <a:spcPts val="2558"/>
              </a:lnSpc>
              <a:buNone/>
            </a:pPr>
            <a:r>
              <a:rPr b="1" dirty="0" sz="2558" lang="en-US">
                <a:solidFill>
                  <a:srgbClr val="4A4A45"/>
                </a:solidFill>
                <a:latin typeface="Lato" pitchFamily="34" charset="0"/>
                <a:ea typeface="Lato" pitchFamily="34" charset="-122"/>
                <a:cs typeface="Lato" pitchFamily="34" charset="-120"/>
              </a:rPr>
              <a:t>2</a:t>
            </a:r>
            <a:endParaRPr dirty="0" sz="2558" lang="en-US"/>
          </a:p>
        </p:txBody>
      </p:sp>
      <p:sp>
        <p:nvSpPr>
          <p:cNvPr id="1048632" name="Text 10"/>
          <p:cNvSpPr/>
          <p:nvPr/>
        </p:nvSpPr>
        <p:spPr>
          <a:xfrm>
            <a:off x="5384244" y="3125510"/>
            <a:ext cx="2707481" cy="338376"/>
          </a:xfrm>
          <a:prstGeom prst="rect"/>
          <a:noFill/>
        </p:spPr>
        <p:txBody>
          <a:bodyPr anchor="t" rtlCol="0" wrap="none"/>
          <a:p>
            <a:pPr indent="0" marL="0">
              <a:lnSpc>
                <a:spcPts val="2665"/>
              </a:lnSpc>
              <a:buNone/>
            </a:pPr>
            <a:r>
              <a:rPr b="1" dirty="0" sz="2132" lang="en-US">
                <a:solidFill>
                  <a:srgbClr val="4A4A45"/>
                </a:solidFill>
                <a:latin typeface="Lato" pitchFamily="34" charset="0"/>
                <a:ea typeface="Lato" pitchFamily="34" charset="-122"/>
                <a:cs typeface="Lato" pitchFamily="34" charset="-120"/>
              </a:rPr>
              <a:t>Long Range</a:t>
            </a:r>
            <a:endParaRPr dirty="0" sz="2132" lang="en-US"/>
          </a:p>
        </p:txBody>
      </p:sp>
      <p:sp>
        <p:nvSpPr>
          <p:cNvPr id="1048633" name="Text 11"/>
          <p:cNvSpPr/>
          <p:nvPr/>
        </p:nvSpPr>
        <p:spPr>
          <a:xfrm>
            <a:off x="5384244" y="3593783"/>
            <a:ext cx="3001804" cy="1385888"/>
          </a:xfrm>
          <a:prstGeom prst="rect"/>
          <a:noFill/>
        </p:spPr>
        <p:txBody>
          <a:bodyPr anchor="t" rtlCol="0" wrap="square"/>
          <a:p>
            <a:pPr indent="0" marL="0">
              <a:lnSpc>
                <a:spcPts val="2729"/>
              </a:lnSpc>
              <a:buNone/>
            </a:pPr>
            <a:r>
              <a:rPr dirty="0" sz="1706" lang="en-US">
                <a:solidFill>
                  <a:srgbClr val="4A4A45"/>
                </a:solidFill>
                <a:latin typeface="Lato" pitchFamily="34" charset="0"/>
                <a:ea typeface="Lato" pitchFamily="34" charset="-122"/>
                <a:cs typeface="Lato" pitchFamily="34" charset="-120"/>
              </a:rPr>
              <a:t>Connects devices up to 50 km away from base stations, expanding coverage to rural and remote areas.</a:t>
            </a:r>
            <a:endParaRPr dirty="0" sz="1706" lang="en-US"/>
          </a:p>
        </p:txBody>
      </p:sp>
      <p:sp>
        <p:nvSpPr>
          <p:cNvPr id="1048634" name="Shape 12"/>
          <p:cNvSpPr/>
          <p:nvPr/>
        </p:nvSpPr>
        <p:spPr>
          <a:xfrm>
            <a:off x="758071" y="5778222"/>
            <a:ext cx="487323" cy="487323"/>
          </a:xfrm>
          <a:prstGeom prst="roundRect">
            <a:avLst>
              <a:gd name="adj" fmla="val 8000"/>
            </a:avLst>
          </a:prstGeom>
          <a:solidFill>
            <a:srgbClr val="E5DFD2"/>
          </a:solidFill>
        </p:spPr>
        <p:txBody>
          <a:bodyPr/>
          <a:p>
            <a:endParaRPr lang="en-US"/>
          </a:p>
        </p:txBody>
      </p:sp>
      <p:sp>
        <p:nvSpPr>
          <p:cNvPr id="1048635" name="Text 13"/>
          <p:cNvSpPr/>
          <p:nvPr/>
        </p:nvSpPr>
        <p:spPr>
          <a:xfrm>
            <a:off x="907494" y="5859423"/>
            <a:ext cx="188476" cy="324922"/>
          </a:xfrm>
          <a:prstGeom prst="rect"/>
          <a:noFill/>
        </p:spPr>
        <p:txBody>
          <a:bodyPr anchor="t" rtlCol="0" wrap="none"/>
          <a:p>
            <a:pPr algn="ctr" indent="0" marL="0">
              <a:lnSpc>
                <a:spcPts val="2558"/>
              </a:lnSpc>
              <a:buNone/>
            </a:pPr>
            <a:r>
              <a:rPr b="1" dirty="0" sz="2558" lang="en-US">
                <a:solidFill>
                  <a:srgbClr val="4A4A45"/>
                </a:solidFill>
                <a:latin typeface="Lato" pitchFamily="34" charset="0"/>
                <a:ea typeface="Lato" pitchFamily="34" charset="-122"/>
                <a:cs typeface="Lato" pitchFamily="34" charset="-120"/>
              </a:rPr>
              <a:t>3</a:t>
            </a:r>
            <a:endParaRPr dirty="0" sz="2558" lang="en-US"/>
          </a:p>
        </p:txBody>
      </p:sp>
      <p:sp>
        <p:nvSpPr>
          <p:cNvPr id="1048636" name="Text 14"/>
          <p:cNvSpPr/>
          <p:nvPr/>
        </p:nvSpPr>
        <p:spPr>
          <a:xfrm>
            <a:off x="1461968" y="5778222"/>
            <a:ext cx="2707481" cy="338376"/>
          </a:xfrm>
          <a:prstGeom prst="rect"/>
          <a:noFill/>
        </p:spPr>
        <p:txBody>
          <a:bodyPr anchor="t" rtlCol="0" wrap="none"/>
          <a:p>
            <a:pPr indent="0" marL="0">
              <a:lnSpc>
                <a:spcPts val="2665"/>
              </a:lnSpc>
              <a:buNone/>
            </a:pPr>
            <a:r>
              <a:rPr b="1" dirty="0" sz="2132" lang="en-US">
                <a:solidFill>
                  <a:srgbClr val="4A4A45"/>
                </a:solidFill>
                <a:latin typeface="Lato" pitchFamily="34" charset="0"/>
                <a:ea typeface="Lato" pitchFamily="34" charset="-122"/>
                <a:cs typeface="Lato" pitchFamily="34" charset="-120"/>
              </a:rPr>
              <a:t>Simple Protocol</a:t>
            </a:r>
            <a:endParaRPr dirty="0" sz="2132" lang="en-US"/>
          </a:p>
        </p:txBody>
      </p:sp>
      <p:sp>
        <p:nvSpPr>
          <p:cNvPr id="1048637" name="Text 15"/>
          <p:cNvSpPr/>
          <p:nvPr/>
        </p:nvSpPr>
        <p:spPr>
          <a:xfrm>
            <a:off x="1461968" y="6246495"/>
            <a:ext cx="3001804" cy="1385888"/>
          </a:xfrm>
          <a:prstGeom prst="rect"/>
          <a:noFill/>
        </p:spPr>
        <p:txBody>
          <a:bodyPr anchor="t" rtlCol="0" wrap="square"/>
          <a:p>
            <a:pPr indent="0" marL="0">
              <a:lnSpc>
                <a:spcPts val="2729"/>
              </a:lnSpc>
              <a:buNone/>
            </a:pPr>
            <a:r>
              <a:rPr dirty="0" sz="1706" lang="en-US">
                <a:solidFill>
                  <a:srgbClr val="4A4A45"/>
                </a:solidFill>
                <a:latin typeface="Lato" pitchFamily="34" charset="0"/>
                <a:ea typeface="Lato" pitchFamily="34" charset="-122"/>
                <a:cs typeface="Lato" pitchFamily="34" charset="-120"/>
              </a:rPr>
              <a:t>Streamlines communication by using a straightforward protocol, simplifying device integration and development.</a:t>
            </a:r>
            <a:endParaRPr dirty="0" sz="1706" lang="en-US"/>
          </a:p>
        </p:txBody>
      </p:sp>
      <p:sp>
        <p:nvSpPr>
          <p:cNvPr id="1048638" name="Shape 16"/>
          <p:cNvSpPr/>
          <p:nvPr/>
        </p:nvSpPr>
        <p:spPr>
          <a:xfrm>
            <a:off x="4680347" y="5778222"/>
            <a:ext cx="487323" cy="487323"/>
          </a:xfrm>
          <a:prstGeom prst="roundRect">
            <a:avLst>
              <a:gd name="adj" fmla="val 8000"/>
            </a:avLst>
          </a:prstGeom>
          <a:solidFill>
            <a:srgbClr val="E5DFD2"/>
          </a:solidFill>
        </p:spPr>
        <p:txBody>
          <a:bodyPr/>
          <a:p>
            <a:endParaRPr lang="en-US"/>
          </a:p>
        </p:txBody>
      </p:sp>
      <p:sp>
        <p:nvSpPr>
          <p:cNvPr id="1048639" name="Text 17"/>
          <p:cNvSpPr/>
          <p:nvPr/>
        </p:nvSpPr>
        <p:spPr>
          <a:xfrm>
            <a:off x="4829770" y="5859423"/>
            <a:ext cx="188476" cy="324922"/>
          </a:xfrm>
          <a:prstGeom prst="rect"/>
          <a:noFill/>
        </p:spPr>
        <p:txBody>
          <a:bodyPr anchor="t" rtlCol="0" wrap="none"/>
          <a:p>
            <a:pPr algn="ctr" indent="0" marL="0">
              <a:lnSpc>
                <a:spcPts val="2558"/>
              </a:lnSpc>
              <a:buNone/>
            </a:pPr>
            <a:r>
              <a:rPr b="1" dirty="0" sz="2558" lang="en-US">
                <a:solidFill>
                  <a:srgbClr val="4A4A45"/>
                </a:solidFill>
                <a:latin typeface="Lato" pitchFamily="34" charset="0"/>
                <a:ea typeface="Lato" pitchFamily="34" charset="-122"/>
                <a:cs typeface="Lato" pitchFamily="34" charset="-120"/>
              </a:rPr>
              <a:t>4</a:t>
            </a:r>
            <a:endParaRPr dirty="0" sz="2558" lang="en-US"/>
          </a:p>
        </p:txBody>
      </p:sp>
      <p:sp>
        <p:nvSpPr>
          <p:cNvPr id="1048640" name="Text 18"/>
          <p:cNvSpPr/>
          <p:nvPr/>
        </p:nvSpPr>
        <p:spPr>
          <a:xfrm>
            <a:off x="5384244" y="5778222"/>
            <a:ext cx="2707481" cy="338376"/>
          </a:xfrm>
          <a:prstGeom prst="rect"/>
          <a:noFill/>
        </p:spPr>
        <p:txBody>
          <a:bodyPr anchor="t" rtlCol="0" wrap="none"/>
          <a:p>
            <a:pPr indent="0" marL="0">
              <a:lnSpc>
                <a:spcPts val="2665"/>
              </a:lnSpc>
              <a:buNone/>
            </a:pPr>
            <a:r>
              <a:rPr b="1" dirty="0" sz="2132" lang="en-US">
                <a:solidFill>
                  <a:srgbClr val="4A4A45"/>
                </a:solidFill>
                <a:latin typeface="Lato" pitchFamily="34" charset="0"/>
                <a:ea typeface="Lato" pitchFamily="34" charset="-122"/>
                <a:cs typeface="Lato" pitchFamily="34" charset="-120"/>
              </a:rPr>
              <a:t>Secure Network</a:t>
            </a:r>
            <a:endParaRPr dirty="0" sz="2132" lang="en-US"/>
          </a:p>
        </p:txBody>
      </p:sp>
      <p:sp>
        <p:nvSpPr>
          <p:cNvPr id="1048641" name="Text 19"/>
          <p:cNvSpPr/>
          <p:nvPr/>
        </p:nvSpPr>
        <p:spPr>
          <a:xfrm>
            <a:off x="5384244" y="6246495"/>
            <a:ext cx="3001804" cy="1385888"/>
          </a:xfrm>
          <a:prstGeom prst="rect"/>
          <a:noFill/>
        </p:spPr>
        <p:txBody>
          <a:bodyPr anchor="t" rtlCol="0" wrap="square"/>
          <a:p>
            <a:pPr indent="0" marL="0">
              <a:lnSpc>
                <a:spcPts val="2729"/>
              </a:lnSpc>
              <a:buNone/>
            </a:pPr>
            <a:r>
              <a:rPr dirty="0" sz="1706" lang="en-US">
                <a:solidFill>
                  <a:srgbClr val="4A4A45"/>
                </a:solidFill>
                <a:latin typeface="Lato" pitchFamily="34" charset="0"/>
                <a:ea typeface="Lato" pitchFamily="34" charset="-122"/>
                <a:cs typeface="Lato" pitchFamily="34" charset="-120"/>
              </a:rPr>
              <a:t>Ensures secure data transmission through encryption and authentication protocols.</a:t>
            </a:r>
            <a:endParaRPr dirty="0" sz="1706"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29" name=""/>
        <p:cNvGrpSpPr/>
        <p:nvPr/>
      </p:nvGrpSpPr>
      <p:grpSpPr>
        <a:xfrm>
          <a:off x="0" y="0"/>
          <a:ext cx="0" cy="0"/>
          <a:chOff x="0" y="0"/>
          <a:chExt cx="0" cy="0"/>
        </a:xfrm>
      </p:grpSpPr>
      <p:sp>
        <p:nvSpPr>
          <p:cNvPr id="1048645" name="Shape 0"/>
          <p:cNvSpPr/>
          <p:nvPr/>
        </p:nvSpPr>
        <p:spPr>
          <a:xfrm>
            <a:off x="0" y="0"/>
            <a:ext cx="14630400" cy="8229600"/>
          </a:xfrm>
          <a:prstGeom prst="rect"/>
          <a:solidFill>
            <a:srgbClr val="DDD6CC"/>
          </a:solidFill>
        </p:spPr>
        <p:txBody>
          <a:bodyPr/>
          <a:p>
            <a:endParaRPr lang="en-US"/>
          </a:p>
        </p:txBody>
      </p:sp>
      <p:sp>
        <p:nvSpPr>
          <p:cNvPr id="1048646" name="Shape 1"/>
          <p:cNvSpPr/>
          <p:nvPr/>
        </p:nvSpPr>
        <p:spPr>
          <a:xfrm>
            <a:off x="0" y="0"/>
            <a:ext cx="14630400" cy="8229600"/>
          </a:xfrm>
          <a:prstGeom prst="rect"/>
          <a:solidFill>
            <a:srgbClr val="EFECE6"/>
          </a:solidFill>
        </p:spPr>
        <p:txBody>
          <a:bodyPr/>
          <a:p>
            <a:endParaRPr lang="en-US"/>
          </a:p>
        </p:txBody>
      </p:sp>
      <p:pic>
        <p:nvPicPr>
          <p:cNvPr id="2097161" name="Image 0" descr="preencoded.png"/>
          <p:cNvPicPr>
            <a:picLocks noChangeAspect="1"/>
          </p:cNvPicPr>
          <p:nvPr/>
        </p:nvPicPr>
        <p:blipFill>
          <a:blip xmlns:r="http://schemas.openxmlformats.org/officeDocument/2006/relationships" r:embed="rId1"/>
          <a:stretch>
            <a:fillRect/>
          </a:stretch>
        </p:blipFill>
        <p:spPr>
          <a:xfrm>
            <a:off x="0" y="0"/>
            <a:ext cx="14630400" cy="2835235"/>
          </a:xfrm>
          <a:prstGeom prst="rect"/>
        </p:spPr>
      </p:pic>
      <p:sp>
        <p:nvSpPr>
          <p:cNvPr id="1048647" name="Text 2"/>
          <p:cNvSpPr/>
          <p:nvPr/>
        </p:nvSpPr>
        <p:spPr>
          <a:xfrm>
            <a:off x="793790" y="4282083"/>
            <a:ext cx="5670590" cy="708779"/>
          </a:xfrm>
          <a:prstGeom prst="rect"/>
          <a:noFill/>
        </p:spPr>
        <p:txBody>
          <a:bodyPr anchor="t" rtlCol="0" wrap="none"/>
          <a:p>
            <a:pPr indent="0" marL="0">
              <a:lnSpc>
                <a:spcPts val="5581"/>
              </a:lnSpc>
              <a:buNone/>
            </a:pPr>
            <a:r>
              <a:rPr b="1" dirty="0" sz="4465" lang="en-US">
                <a:solidFill>
                  <a:srgbClr val="282824"/>
                </a:solidFill>
                <a:latin typeface="Lato" pitchFamily="34" charset="0"/>
                <a:ea typeface="Lato" pitchFamily="34" charset="-122"/>
                <a:cs typeface="Lato" pitchFamily="34" charset="-120"/>
              </a:rPr>
              <a:t>Sigfox Bandwidth</a:t>
            </a:r>
            <a:endParaRPr dirty="0" sz="4465" lang="en-US"/>
          </a:p>
        </p:txBody>
      </p:sp>
      <p:sp>
        <p:nvSpPr>
          <p:cNvPr id="1048648" name="Text 3"/>
          <p:cNvSpPr/>
          <p:nvPr/>
        </p:nvSpPr>
        <p:spPr>
          <a:xfrm>
            <a:off x="793790" y="5331023"/>
            <a:ext cx="13042821" cy="1451610"/>
          </a:xfrm>
          <a:prstGeom prst="rect"/>
          <a:noFill/>
        </p:spPr>
        <p:txBody>
          <a:bodyPr anchor="t" rtlCol="0" wrap="square"/>
          <a:p>
            <a:pPr indent="0" marL="0">
              <a:lnSpc>
                <a:spcPts val="2858"/>
              </a:lnSpc>
              <a:buNone/>
            </a:pPr>
            <a:r>
              <a:rPr dirty="0" sz="1786" lang="en-US">
                <a:solidFill>
                  <a:srgbClr val="4A4A45"/>
                </a:solidFill>
                <a:latin typeface="Lato" pitchFamily="34" charset="0"/>
                <a:ea typeface="Lato" pitchFamily="34" charset="-122"/>
                <a:cs typeface="Lato" pitchFamily="34" charset="-120"/>
              </a:rPr>
              <a:t>The Sigfox network operates on the 868 MHz and 915 MHz frequency bands, which are designated for low-power wide-area networks (LPWANs). These license-free ISM bands allow Sigfox devices to communicate over long distances while consuming very little power. The use of these global frequency bands ensures that Sigfox devices can be deployed and utilized around the world, providing seamless connectivity regardless of location. It uses ultra-narrowband (UNB) technology, This narrow bandwidth allows for very efficient use of the spectrum and supports long-range communication.</a:t>
            </a:r>
            <a:endParaRPr dirty="0" sz="1786"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32" name=""/>
        <p:cNvGrpSpPr/>
        <p:nvPr/>
      </p:nvGrpSpPr>
      <p:grpSpPr>
        <a:xfrm>
          <a:off x="0" y="0"/>
          <a:ext cx="0" cy="0"/>
          <a:chOff x="0" y="0"/>
          <a:chExt cx="0" cy="0"/>
        </a:xfrm>
      </p:grpSpPr>
      <p:sp>
        <p:nvSpPr>
          <p:cNvPr id="1048652" name="Shape 0"/>
          <p:cNvSpPr/>
          <p:nvPr/>
        </p:nvSpPr>
        <p:spPr>
          <a:xfrm>
            <a:off x="0" y="0"/>
            <a:ext cx="14630400" cy="8229600"/>
          </a:xfrm>
          <a:prstGeom prst="rect"/>
          <a:solidFill>
            <a:srgbClr val="DDD6CC"/>
          </a:solidFill>
        </p:spPr>
        <p:txBody>
          <a:bodyPr/>
          <a:p>
            <a:endParaRPr lang="en-US"/>
          </a:p>
        </p:txBody>
      </p:sp>
      <p:sp>
        <p:nvSpPr>
          <p:cNvPr id="1048653" name="Shape 1"/>
          <p:cNvSpPr/>
          <p:nvPr/>
        </p:nvSpPr>
        <p:spPr>
          <a:xfrm>
            <a:off x="0" y="0"/>
            <a:ext cx="14630400" cy="8229600"/>
          </a:xfrm>
          <a:prstGeom prst="rect"/>
          <a:solidFill>
            <a:srgbClr val="EFECE6"/>
          </a:solidFill>
        </p:spPr>
        <p:txBody>
          <a:bodyPr/>
          <a:p>
            <a:endParaRPr lang="en-US"/>
          </a:p>
        </p:txBody>
      </p:sp>
      <p:pic>
        <p:nvPicPr>
          <p:cNvPr id="2097162"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654" name="Text 2"/>
          <p:cNvSpPr/>
          <p:nvPr/>
        </p:nvSpPr>
        <p:spPr>
          <a:xfrm>
            <a:off x="6133386" y="942499"/>
            <a:ext cx="4622125" cy="577691"/>
          </a:xfrm>
          <a:prstGeom prst="rect"/>
          <a:noFill/>
        </p:spPr>
        <p:txBody>
          <a:bodyPr anchor="t" rtlCol="0" wrap="none"/>
          <a:p>
            <a:pPr indent="0" marL="0">
              <a:lnSpc>
                <a:spcPts val="4549"/>
              </a:lnSpc>
              <a:buNone/>
            </a:pPr>
            <a:r>
              <a:rPr b="1" dirty="0" sz="3639" lang="en-US">
                <a:solidFill>
                  <a:srgbClr val="282824"/>
                </a:solidFill>
                <a:latin typeface="Lato" pitchFamily="34" charset="0"/>
                <a:ea typeface="Lato" pitchFamily="34" charset="-122"/>
                <a:cs typeface="Lato" pitchFamily="34" charset="-120"/>
              </a:rPr>
              <a:t>Sigfox Use Cases</a:t>
            </a:r>
            <a:endParaRPr dirty="0" sz="3639" lang="en-US"/>
          </a:p>
        </p:txBody>
      </p:sp>
      <p:sp>
        <p:nvSpPr>
          <p:cNvPr id="1048655" name="Text 3"/>
          <p:cNvSpPr/>
          <p:nvPr/>
        </p:nvSpPr>
        <p:spPr>
          <a:xfrm>
            <a:off x="6133386" y="1797487"/>
            <a:ext cx="7850029" cy="887254"/>
          </a:xfrm>
          <a:prstGeom prst="rect"/>
          <a:noFill/>
        </p:spPr>
        <p:txBody>
          <a:bodyPr anchor="t" rtlCol="0" wrap="square"/>
          <a:p>
            <a:pPr indent="0" marL="0">
              <a:lnSpc>
                <a:spcPts val="2329"/>
              </a:lnSpc>
              <a:buNone/>
            </a:pPr>
            <a:r>
              <a:rPr dirty="0" sz="1456" lang="en-US">
                <a:solidFill>
                  <a:srgbClr val="4A4A45"/>
                </a:solidFill>
                <a:latin typeface="Lato" pitchFamily="34" charset="0"/>
                <a:ea typeface="Lato" pitchFamily="34" charset="-122"/>
                <a:cs typeface="Lato" pitchFamily="34" charset="-120"/>
              </a:rPr>
              <a:t>Sigfox finds applications in a wide range of industries, including agriculture, smart cities, asset tracking, industrial automation, and environmental monitoring. The low-power, long-range connectivity enables data collection from remote and challenging environments.</a:t>
            </a:r>
            <a:endParaRPr dirty="0" sz="1456" lang="en-US"/>
          </a:p>
        </p:txBody>
      </p:sp>
      <p:sp>
        <p:nvSpPr>
          <p:cNvPr id="1048656" name="Shape 4"/>
          <p:cNvSpPr/>
          <p:nvPr/>
        </p:nvSpPr>
        <p:spPr>
          <a:xfrm>
            <a:off x="6133386" y="2892623"/>
            <a:ext cx="7850029" cy="4394359"/>
          </a:xfrm>
          <a:prstGeom prst="roundRect">
            <a:avLst>
              <a:gd name="adj" fmla="val 757"/>
            </a:avLst>
          </a:prstGeom>
          <a:noFill/>
          <a:ln w="7620">
            <a:solidFill>
              <a:srgbClr val="000000">
                <a:alpha val="8000"/>
              </a:srgbClr>
            </a:solidFill>
            <a:prstDash val="solid"/>
          </a:ln>
        </p:spPr>
        <p:txBody>
          <a:bodyPr/>
          <a:p>
            <a:endParaRPr lang="en-US"/>
          </a:p>
        </p:txBody>
      </p:sp>
      <p:sp>
        <p:nvSpPr>
          <p:cNvPr id="1048657" name="Shape 5"/>
          <p:cNvSpPr/>
          <p:nvPr/>
        </p:nvSpPr>
        <p:spPr>
          <a:xfrm>
            <a:off x="6141006" y="2900243"/>
            <a:ext cx="7834789" cy="532686"/>
          </a:xfrm>
          <a:prstGeom prst="rect"/>
          <a:solidFill>
            <a:srgbClr val="FFFFFF">
              <a:alpha val="4000"/>
            </a:srgbClr>
          </a:solidFill>
        </p:spPr>
        <p:txBody>
          <a:bodyPr/>
          <a:p>
            <a:endParaRPr lang="en-US"/>
          </a:p>
        </p:txBody>
      </p:sp>
      <p:sp>
        <p:nvSpPr>
          <p:cNvPr id="1048658" name="Text 6"/>
          <p:cNvSpPr/>
          <p:nvPr/>
        </p:nvSpPr>
        <p:spPr>
          <a:xfrm>
            <a:off x="6325791" y="3018711"/>
            <a:ext cx="3544014" cy="295751"/>
          </a:xfrm>
          <a:prstGeom prst="rect"/>
          <a:noFill/>
        </p:spPr>
        <p:txBody>
          <a:bodyPr anchor="t" rtlCol="0" wrap="none"/>
          <a:p>
            <a:pPr indent="0" marL="0">
              <a:lnSpc>
                <a:spcPts val="2329"/>
              </a:lnSpc>
              <a:buNone/>
            </a:pPr>
            <a:r>
              <a:rPr b="1" dirty="0" sz="1456" lang="en-US">
                <a:solidFill>
                  <a:srgbClr val="4A4A45"/>
                </a:solidFill>
                <a:latin typeface="Lato" pitchFamily="34" charset="0"/>
                <a:ea typeface="Lato" pitchFamily="34" charset="-122"/>
                <a:cs typeface="Lato" pitchFamily="34" charset="-120"/>
              </a:rPr>
              <a:t>Industry</a:t>
            </a:r>
            <a:endParaRPr b="1" dirty="0" sz="1456" lang="en-US"/>
          </a:p>
        </p:txBody>
      </p:sp>
      <p:sp>
        <p:nvSpPr>
          <p:cNvPr id="1048659" name="Text 7"/>
          <p:cNvSpPr/>
          <p:nvPr/>
        </p:nvSpPr>
        <p:spPr>
          <a:xfrm>
            <a:off x="10246995" y="3018711"/>
            <a:ext cx="3544014" cy="295751"/>
          </a:xfrm>
          <a:prstGeom prst="rect"/>
          <a:noFill/>
        </p:spPr>
        <p:txBody>
          <a:bodyPr anchor="t" rtlCol="0" wrap="none"/>
          <a:p>
            <a:pPr indent="0" marL="0">
              <a:lnSpc>
                <a:spcPts val="2329"/>
              </a:lnSpc>
              <a:buNone/>
            </a:pPr>
            <a:r>
              <a:rPr b="1" dirty="0" sz="1456" lang="en-US">
                <a:solidFill>
                  <a:srgbClr val="4A4A45"/>
                </a:solidFill>
                <a:latin typeface="Lato" pitchFamily="34" charset="0"/>
                <a:ea typeface="Lato" pitchFamily="34" charset="-122"/>
                <a:cs typeface="Lato" pitchFamily="34" charset="-120"/>
              </a:rPr>
              <a:t>Use Case</a:t>
            </a:r>
            <a:endParaRPr b="1" dirty="0" sz="1456" lang="en-US"/>
          </a:p>
        </p:txBody>
      </p:sp>
      <p:sp>
        <p:nvSpPr>
          <p:cNvPr id="1048660" name="Shape 8"/>
          <p:cNvSpPr/>
          <p:nvPr/>
        </p:nvSpPr>
        <p:spPr>
          <a:xfrm>
            <a:off x="6141006" y="3432929"/>
            <a:ext cx="7834789" cy="532686"/>
          </a:xfrm>
          <a:prstGeom prst="rect"/>
          <a:solidFill>
            <a:srgbClr val="000000">
              <a:alpha val="4000"/>
            </a:srgbClr>
          </a:solidFill>
        </p:spPr>
        <p:txBody>
          <a:bodyPr/>
          <a:p>
            <a:endParaRPr lang="en-US"/>
          </a:p>
        </p:txBody>
      </p:sp>
      <p:sp>
        <p:nvSpPr>
          <p:cNvPr id="1048661" name="Text 9"/>
          <p:cNvSpPr/>
          <p:nvPr/>
        </p:nvSpPr>
        <p:spPr>
          <a:xfrm>
            <a:off x="6325791" y="3551396"/>
            <a:ext cx="3544014" cy="295751"/>
          </a:xfrm>
          <a:prstGeom prst="rect"/>
          <a:noFill/>
        </p:spPr>
        <p:txBody>
          <a:bodyPr anchor="t" rtlCol="0" wrap="none"/>
          <a:p>
            <a:pPr indent="0" marL="0">
              <a:lnSpc>
                <a:spcPts val="2329"/>
              </a:lnSpc>
              <a:buNone/>
            </a:pPr>
            <a:r>
              <a:rPr dirty="0" sz="1456" lang="en-US">
                <a:solidFill>
                  <a:srgbClr val="4A4A45"/>
                </a:solidFill>
                <a:latin typeface="Lato" pitchFamily="34" charset="0"/>
                <a:ea typeface="Lato" pitchFamily="34" charset="-122"/>
                <a:cs typeface="Lato" pitchFamily="34" charset="-120"/>
              </a:rPr>
              <a:t>Agriculture</a:t>
            </a:r>
            <a:endParaRPr dirty="0" sz="1456" lang="en-US"/>
          </a:p>
        </p:txBody>
      </p:sp>
      <p:sp>
        <p:nvSpPr>
          <p:cNvPr id="1048662" name="Text 10"/>
          <p:cNvSpPr/>
          <p:nvPr/>
        </p:nvSpPr>
        <p:spPr>
          <a:xfrm>
            <a:off x="10246995" y="3551396"/>
            <a:ext cx="3544014" cy="295751"/>
          </a:xfrm>
          <a:prstGeom prst="rect"/>
          <a:noFill/>
        </p:spPr>
        <p:txBody>
          <a:bodyPr anchor="t" rtlCol="0" wrap="none"/>
          <a:p>
            <a:pPr indent="0" marL="0">
              <a:lnSpc>
                <a:spcPts val="2329"/>
              </a:lnSpc>
              <a:buNone/>
            </a:pPr>
            <a:r>
              <a:rPr dirty="0" sz="1456" lang="en-US">
                <a:solidFill>
                  <a:srgbClr val="4A4A45"/>
                </a:solidFill>
                <a:latin typeface="Lato" pitchFamily="34" charset="0"/>
                <a:ea typeface="Lato" pitchFamily="34" charset="-122"/>
                <a:cs typeface="Lato" pitchFamily="34" charset="-120"/>
              </a:rPr>
              <a:t>Soil moisture monitoring, livestock tracking</a:t>
            </a:r>
            <a:endParaRPr dirty="0" sz="1456" lang="en-US"/>
          </a:p>
        </p:txBody>
      </p:sp>
      <p:sp>
        <p:nvSpPr>
          <p:cNvPr id="1048663" name="Shape 11"/>
          <p:cNvSpPr/>
          <p:nvPr/>
        </p:nvSpPr>
        <p:spPr>
          <a:xfrm>
            <a:off x="6141006" y="3965615"/>
            <a:ext cx="7834789" cy="828437"/>
          </a:xfrm>
          <a:prstGeom prst="rect"/>
          <a:solidFill>
            <a:srgbClr val="FFFFFF">
              <a:alpha val="4000"/>
            </a:srgbClr>
          </a:solidFill>
        </p:spPr>
        <p:txBody>
          <a:bodyPr/>
          <a:p>
            <a:endParaRPr lang="en-US"/>
          </a:p>
        </p:txBody>
      </p:sp>
      <p:sp>
        <p:nvSpPr>
          <p:cNvPr id="1048664" name="Text 12"/>
          <p:cNvSpPr/>
          <p:nvPr/>
        </p:nvSpPr>
        <p:spPr>
          <a:xfrm>
            <a:off x="6325791" y="4084082"/>
            <a:ext cx="3544014" cy="295751"/>
          </a:xfrm>
          <a:prstGeom prst="rect"/>
          <a:noFill/>
        </p:spPr>
        <p:txBody>
          <a:bodyPr anchor="t" rtlCol="0" wrap="none"/>
          <a:p>
            <a:pPr indent="0" marL="0">
              <a:lnSpc>
                <a:spcPts val="2329"/>
              </a:lnSpc>
              <a:buNone/>
            </a:pPr>
            <a:r>
              <a:rPr dirty="0" sz="1456" lang="en-US">
                <a:solidFill>
                  <a:srgbClr val="4A4A45"/>
                </a:solidFill>
                <a:latin typeface="Lato" pitchFamily="34" charset="0"/>
                <a:ea typeface="Lato" pitchFamily="34" charset="-122"/>
                <a:cs typeface="Lato" pitchFamily="34" charset="-120"/>
              </a:rPr>
              <a:t>Smart Cities</a:t>
            </a:r>
            <a:endParaRPr dirty="0" sz="1456" lang="en-US"/>
          </a:p>
        </p:txBody>
      </p:sp>
      <p:sp>
        <p:nvSpPr>
          <p:cNvPr id="1048665" name="Text 13"/>
          <p:cNvSpPr/>
          <p:nvPr/>
        </p:nvSpPr>
        <p:spPr>
          <a:xfrm>
            <a:off x="10246995" y="4084082"/>
            <a:ext cx="3544014" cy="591503"/>
          </a:xfrm>
          <a:prstGeom prst="rect"/>
          <a:noFill/>
        </p:spPr>
        <p:txBody>
          <a:bodyPr anchor="t" rtlCol="0" wrap="square"/>
          <a:p>
            <a:pPr indent="0" marL="0">
              <a:lnSpc>
                <a:spcPts val="2329"/>
              </a:lnSpc>
              <a:buNone/>
            </a:pPr>
            <a:r>
              <a:rPr dirty="0" sz="1456" lang="en-US">
                <a:solidFill>
                  <a:srgbClr val="4A4A45"/>
                </a:solidFill>
                <a:latin typeface="Lato" pitchFamily="34" charset="0"/>
                <a:ea typeface="Lato" pitchFamily="34" charset="-122"/>
                <a:cs typeface="Lato" pitchFamily="34" charset="-120"/>
              </a:rPr>
              <a:t>Traffic management, waste bin monitoring, street lighting control</a:t>
            </a:r>
            <a:endParaRPr dirty="0" sz="1456" lang="en-US"/>
          </a:p>
        </p:txBody>
      </p:sp>
      <p:sp>
        <p:nvSpPr>
          <p:cNvPr id="1048666" name="Shape 14"/>
          <p:cNvSpPr/>
          <p:nvPr/>
        </p:nvSpPr>
        <p:spPr>
          <a:xfrm>
            <a:off x="6141006" y="4794052"/>
            <a:ext cx="7834789" cy="828437"/>
          </a:xfrm>
          <a:prstGeom prst="rect"/>
          <a:solidFill>
            <a:srgbClr val="000000">
              <a:alpha val="4000"/>
            </a:srgbClr>
          </a:solidFill>
        </p:spPr>
        <p:txBody>
          <a:bodyPr/>
          <a:p>
            <a:endParaRPr lang="en-US"/>
          </a:p>
        </p:txBody>
      </p:sp>
      <p:sp>
        <p:nvSpPr>
          <p:cNvPr id="1048667" name="Text 15"/>
          <p:cNvSpPr/>
          <p:nvPr/>
        </p:nvSpPr>
        <p:spPr>
          <a:xfrm>
            <a:off x="6325791" y="4912519"/>
            <a:ext cx="3544014" cy="295751"/>
          </a:xfrm>
          <a:prstGeom prst="rect"/>
          <a:noFill/>
        </p:spPr>
        <p:txBody>
          <a:bodyPr anchor="t" rtlCol="0" wrap="none"/>
          <a:p>
            <a:pPr indent="0" marL="0">
              <a:lnSpc>
                <a:spcPts val="2329"/>
              </a:lnSpc>
              <a:buNone/>
            </a:pPr>
            <a:r>
              <a:rPr dirty="0" sz="1456" lang="en-US">
                <a:solidFill>
                  <a:srgbClr val="4A4A45"/>
                </a:solidFill>
                <a:latin typeface="Lato" pitchFamily="34" charset="0"/>
                <a:ea typeface="Lato" pitchFamily="34" charset="-122"/>
                <a:cs typeface="Lato" pitchFamily="34" charset="-120"/>
              </a:rPr>
              <a:t>Asset Tracking</a:t>
            </a:r>
            <a:endParaRPr dirty="0" sz="1456" lang="en-US"/>
          </a:p>
        </p:txBody>
      </p:sp>
      <p:sp>
        <p:nvSpPr>
          <p:cNvPr id="1048668" name="Text 16"/>
          <p:cNvSpPr/>
          <p:nvPr/>
        </p:nvSpPr>
        <p:spPr>
          <a:xfrm>
            <a:off x="10246995" y="4912519"/>
            <a:ext cx="3544014" cy="591503"/>
          </a:xfrm>
          <a:prstGeom prst="rect"/>
          <a:noFill/>
        </p:spPr>
        <p:txBody>
          <a:bodyPr anchor="t" rtlCol="0" wrap="square"/>
          <a:p>
            <a:pPr indent="0" marL="0">
              <a:lnSpc>
                <a:spcPts val="2329"/>
              </a:lnSpc>
              <a:buNone/>
            </a:pPr>
            <a:r>
              <a:rPr dirty="0" sz="1456" lang="en-US">
                <a:solidFill>
                  <a:srgbClr val="4A4A45"/>
                </a:solidFill>
                <a:latin typeface="Lato" pitchFamily="34" charset="0"/>
                <a:ea typeface="Lato" pitchFamily="34" charset="-122"/>
                <a:cs typeface="Lato" pitchFamily="34" charset="-120"/>
              </a:rPr>
              <a:t>Tracking valuable equipment, logistics optimization</a:t>
            </a:r>
            <a:endParaRPr dirty="0" sz="1456" lang="en-US"/>
          </a:p>
        </p:txBody>
      </p:sp>
      <p:sp>
        <p:nvSpPr>
          <p:cNvPr id="1048669" name="Shape 17"/>
          <p:cNvSpPr/>
          <p:nvPr/>
        </p:nvSpPr>
        <p:spPr>
          <a:xfrm>
            <a:off x="6141006" y="5622488"/>
            <a:ext cx="7834789" cy="828437"/>
          </a:xfrm>
          <a:prstGeom prst="rect"/>
          <a:solidFill>
            <a:srgbClr val="FFFFFF">
              <a:alpha val="4000"/>
            </a:srgbClr>
          </a:solidFill>
        </p:spPr>
        <p:txBody>
          <a:bodyPr/>
          <a:p>
            <a:endParaRPr lang="en-US"/>
          </a:p>
        </p:txBody>
      </p:sp>
      <p:sp>
        <p:nvSpPr>
          <p:cNvPr id="1048670" name="Text 18"/>
          <p:cNvSpPr/>
          <p:nvPr/>
        </p:nvSpPr>
        <p:spPr>
          <a:xfrm>
            <a:off x="6325791" y="5740956"/>
            <a:ext cx="3544014" cy="295751"/>
          </a:xfrm>
          <a:prstGeom prst="rect"/>
          <a:noFill/>
        </p:spPr>
        <p:txBody>
          <a:bodyPr anchor="t" rtlCol="0" wrap="none"/>
          <a:p>
            <a:pPr indent="0" marL="0">
              <a:lnSpc>
                <a:spcPts val="2329"/>
              </a:lnSpc>
              <a:buNone/>
            </a:pPr>
            <a:r>
              <a:rPr dirty="0" sz="1456" lang="en-US">
                <a:solidFill>
                  <a:srgbClr val="4A4A45"/>
                </a:solidFill>
                <a:latin typeface="Lato" pitchFamily="34" charset="0"/>
                <a:ea typeface="Lato" pitchFamily="34" charset="-122"/>
                <a:cs typeface="Lato" pitchFamily="34" charset="-120"/>
              </a:rPr>
              <a:t>Industrial Automation</a:t>
            </a:r>
            <a:endParaRPr dirty="0" sz="1456" lang="en-US"/>
          </a:p>
        </p:txBody>
      </p:sp>
      <p:sp>
        <p:nvSpPr>
          <p:cNvPr id="1048671" name="Text 19"/>
          <p:cNvSpPr/>
          <p:nvPr/>
        </p:nvSpPr>
        <p:spPr>
          <a:xfrm>
            <a:off x="10246995" y="5740956"/>
            <a:ext cx="3544014" cy="591503"/>
          </a:xfrm>
          <a:prstGeom prst="rect"/>
          <a:noFill/>
        </p:spPr>
        <p:txBody>
          <a:bodyPr anchor="t" rtlCol="0" wrap="square"/>
          <a:p>
            <a:pPr indent="0" marL="0">
              <a:lnSpc>
                <a:spcPts val="2329"/>
              </a:lnSpc>
              <a:buNone/>
            </a:pPr>
            <a:r>
              <a:rPr dirty="0" sz="1456" lang="en-US">
                <a:solidFill>
                  <a:srgbClr val="4A4A45"/>
                </a:solidFill>
                <a:latin typeface="Lato" pitchFamily="34" charset="0"/>
                <a:ea typeface="Lato" pitchFamily="34" charset="-122"/>
                <a:cs typeface="Lato" pitchFamily="34" charset="-120"/>
              </a:rPr>
              <a:t>Remote machine monitoring, predictive maintenance</a:t>
            </a:r>
            <a:endParaRPr dirty="0" sz="1456" lang="en-US"/>
          </a:p>
        </p:txBody>
      </p:sp>
      <p:sp>
        <p:nvSpPr>
          <p:cNvPr id="1048672" name="Shape 20"/>
          <p:cNvSpPr/>
          <p:nvPr/>
        </p:nvSpPr>
        <p:spPr>
          <a:xfrm>
            <a:off x="6141006" y="6450925"/>
            <a:ext cx="7834789" cy="828437"/>
          </a:xfrm>
          <a:prstGeom prst="rect"/>
          <a:solidFill>
            <a:srgbClr val="000000">
              <a:alpha val="4000"/>
            </a:srgbClr>
          </a:solidFill>
        </p:spPr>
        <p:txBody>
          <a:bodyPr/>
          <a:p>
            <a:endParaRPr lang="en-US"/>
          </a:p>
        </p:txBody>
      </p:sp>
      <p:sp>
        <p:nvSpPr>
          <p:cNvPr id="1048673" name="Text 21"/>
          <p:cNvSpPr/>
          <p:nvPr/>
        </p:nvSpPr>
        <p:spPr>
          <a:xfrm>
            <a:off x="6325791" y="6569393"/>
            <a:ext cx="3544014" cy="295751"/>
          </a:xfrm>
          <a:prstGeom prst="rect"/>
          <a:noFill/>
        </p:spPr>
        <p:txBody>
          <a:bodyPr anchor="t" rtlCol="0" wrap="none"/>
          <a:p>
            <a:pPr indent="0" marL="0">
              <a:lnSpc>
                <a:spcPts val="2329"/>
              </a:lnSpc>
              <a:buNone/>
            </a:pPr>
            <a:r>
              <a:rPr dirty="0" sz="1456" lang="en-US">
                <a:solidFill>
                  <a:srgbClr val="4A4A45"/>
                </a:solidFill>
                <a:latin typeface="Lato" pitchFamily="34" charset="0"/>
                <a:ea typeface="Lato" pitchFamily="34" charset="-122"/>
                <a:cs typeface="Lato" pitchFamily="34" charset="-120"/>
              </a:rPr>
              <a:t>Environmental Monitoring</a:t>
            </a:r>
            <a:endParaRPr dirty="0" sz="1456" lang="en-US"/>
          </a:p>
        </p:txBody>
      </p:sp>
      <p:sp>
        <p:nvSpPr>
          <p:cNvPr id="1048674" name="Text 22"/>
          <p:cNvSpPr/>
          <p:nvPr/>
        </p:nvSpPr>
        <p:spPr>
          <a:xfrm>
            <a:off x="10246995" y="6569393"/>
            <a:ext cx="3544014" cy="591503"/>
          </a:xfrm>
          <a:prstGeom prst="rect"/>
          <a:noFill/>
        </p:spPr>
        <p:txBody>
          <a:bodyPr anchor="t" rtlCol="0" wrap="square"/>
          <a:p>
            <a:pPr indent="0" marL="0">
              <a:lnSpc>
                <a:spcPts val="2329"/>
              </a:lnSpc>
              <a:buNone/>
            </a:pPr>
            <a:r>
              <a:rPr dirty="0" sz="1456" lang="en-US">
                <a:solidFill>
                  <a:srgbClr val="4A4A45"/>
                </a:solidFill>
                <a:latin typeface="Lato" pitchFamily="34" charset="0"/>
                <a:ea typeface="Lato" pitchFamily="34" charset="-122"/>
                <a:cs typeface="Lato" pitchFamily="34" charset="-120"/>
              </a:rPr>
              <a:t>Air quality monitoring, water level monitoring, wildlife tracking</a:t>
            </a:r>
            <a:endParaRPr dirty="0" sz="1456"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35" name=""/>
        <p:cNvGrpSpPr/>
        <p:nvPr/>
      </p:nvGrpSpPr>
      <p:grpSpPr>
        <a:xfrm>
          <a:off x="0" y="0"/>
          <a:ext cx="0" cy="0"/>
          <a:chOff x="0" y="0"/>
          <a:chExt cx="0" cy="0"/>
        </a:xfrm>
      </p:grpSpPr>
      <p:sp>
        <p:nvSpPr>
          <p:cNvPr id="1048678" name="Shape 0"/>
          <p:cNvSpPr/>
          <p:nvPr/>
        </p:nvSpPr>
        <p:spPr>
          <a:xfrm>
            <a:off x="0" y="0"/>
            <a:ext cx="14630400" cy="8229600"/>
          </a:xfrm>
          <a:prstGeom prst="rect"/>
          <a:solidFill>
            <a:srgbClr val="DDD6CC"/>
          </a:solidFill>
        </p:spPr>
        <p:txBody>
          <a:bodyPr/>
          <a:p>
            <a:endParaRPr lang="en-US"/>
          </a:p>
        </p:txBody>
      </p:sp>
      <p:sp>
        <p:nvSpPr>
          <p:cNvPr id="1048679" name="Shape 1"/>
          <p:cNvSpPr/>
          <p:nvPr/>
        </p:nvSpPr>
        <p:spPr>
          <a:xfrm>
            <a:off x="0" y="0"/>
            <a:ext cx="14630400" cy="8229600"/>
          </a:xfrm>
          <a:prstGeom prst="rect"/>
          <a:solidFill>
            <a:srgbClr val="EFECE6"/>
          </a:solidFill>
        </p:spPr>
        <p:txBody>
          <a:bodyPr/>
          <a:p>
            <a:endParaRPr lang="en-US"/>
          </a:p>
        </p:txBody>
      </p:sp>
      <p:pic>
        <p:nvPicPr>
          <p:cNvPr id="2097163" name="Image 0" descr="preencoded.png"/>
          <p:cNvPicPr>
            <a:picLocks noChangeAspect="1"/>
          </p:cNvPicPr>
          <p:nvPr/>
        </p:nvPicPr>
        <p:blipFill>
          <a:blip xmlns:r="http://schemas.openxmlformats.org/officeDocument/2006/relationships" r:embed="rId1"/>
          <a:stretch>
            <a:fillRect/>
          </a:stretch>
        </p:blipFill>
        <p:spPr>
          <a:xfrm>
            <a:off x="9144000" y="0"/>
            <a:ext cx="5486400" cy="8229600"/>
          </a:xfrm>
          <a:prstGeom prst="rect"/>
        </p:spPr>
      </p:pic>
      <p:sp>
        <p:nvSpPr>
          <p:cNvPr id="1048680" name="Text 2"/>
          <p:cNvSpPr/>
          <p:nvPr/>
        </p:nvSpPr>
        <p:spPr>
          <a:xfrm>
            <a:off x="622102" y="1051322"/>
            <a:ext cx="6512957" cy="555546"/>
          </a:xfrm>
          <a:prstGeom prst="rect"/>
          <a:noFill/>
        </p:spPr>
        <p:txBody>
          <a:bodyPr anchor="t" rtlCol="0" wrap="none"/>
          <a:p>
            <a:pPr indent="0" marL="0">
              <a:lnSpc>
                <a:spcPts val="4374"/>
              </a:lnSpc>
              <a:buNone/>
            </a:pPr>
            <a:r>
              <a:rPr b="1" dirty="0" sz="3500" lang="en-US">
                <a:solidFill>
                  <a:srgbClr val="282824"/>
                </a:solidFill>
                <a:latin typeface="Lato" pitchFamily="34" charset="0"/>
                <a:ea typeface="Lato" pitchFamily="34" charset="-122"/>
                <a:cs typeface="Lato" pitchFamily="34" charset="-120"/>
              </a:rPr>
              <a:t>Advantages of Sigfox Technology</a:t>
            </a:r>
            <a:endParaRPr dirty="0" sz="3500" lang="en-US"/>
          </a:p>
        </p:txBody>
      </p:sp>
      <p:sp>
        <p:nvSpPr>
          <p:cNvPr id="1048681" name="Text 3"/>
          <p:cNvSpPr/>
          <p:nvPr/>
        </p:nvSpPr>
        <p:spPr>
          <a:xfrm>
            <a:off x="622102" y="1873448"/>
            <a:ext cx="7899797" cy="852964"/>
          </a:xfrm>
          <a:prstGeom prst="rect"/>
          <a:noFill/>
        </p:spPr>
        <p:txBody>
          <a:bodyPr anchor="t" rtlCol="0" wrap="square"/>
          <a:p>
            <a:pPr indent="0" marL="0">
              <a:lnSpc>
                <a:spcPts val="2240"/>
              </a:lnSpc>
              <a:buNone/>
            </a:pPr>
            <a:r>
              <a:rPr dirty="0" sz="1400" lang="en-US">
                <a:solidFill>
                  <a:srgbClr val="4A4A45"/>
                </a:solidFill>
                <a:latin typeface="Lato" pitchFamily="34" charset="0"/>
                <a:ea typeface="Lato" pitchFamily="34" charset="-122"/>
                <a:cs typeface="Lato" pitchFamily="34" charset="-120"/>
              </a:rPr>
              <a:t>Sigfox offers several advantages over traditional cellular networks, making it a compelling option for specific IoT applications. These advantages include cost-effectiveness, low energy consumption, and global coverage.</a:t>
            </a:r>
            <a:endParaRPr dirty="0" sz="1400" lang="en-US"/>
          </a:p>
        </p:txBody>
      </p:sp>
      <p:pic>
        <p:nvPicPr>
          <p:cNvPr id="2097164" name="Image 1" descr="preencoded.png"/>
          <p:cNvPicPr>
            <a:picLocks noChangeAspect="1"/>
          </p:cNvPicPr>
          <p:nvPr/>
        </p:nvPicPr>
        <p:blipFill>
          <a:blip xmlns:r="http://schemas.openxmlformats.org/officeDocument/2006/relationships" r:embed="rId2"/>
          <a:stretch>
            <a:fillRect/>
          </a:stretch>
        </p:blipFill>
        <p:spPr>
          <a:xfrm>
            <a:off x="622102" y="2926318"/>
            <a:ext cx="444341" cy="444341"/>
          </a:xfrm>
          <a:prstGeom prst="rect"/>
        </p:spPr>
      </p:pic>
      <p:sp>
        <p:nvSpPr>
          <p:cNvPr id="1048682" name="Text 4"/>
          <p:cNvSpPr/>
          <p:nvPr/>
        </p:nvSpPr>
        <p:spPr>
          <a:xfrm>
            <a:off x="622102" y="3548420"/>
            <a:ext cx="2222183" cy="277654"/>
          </a:xfrm>
          <a:prstGeom prst="rect"/>
          <a:noFill/>
        </p:spPr>
        <p:txBody>
          <a:bodyPr anchor="t" rtlCol="0" wrap="none"/>
          <a:p>
            <a:pPr algn="l" indent="0" marL="0">
              <a:lnSpc>
                <a:spcPts val="2187"/>
              </a:lnSpc>
              <a:buNone/>
            </a:pPr>
            <a:r>
              <a:rPr b="1" dirty="0" sz="1750" lang="en-US">
                <a:solidFill>
                  <a:srgbClr val="4A4A45"/>
                </a:solidFill>
                <a:latin typeface="Lato" pitchFamily="34" charset="0"/>
                <a:ea typeface="Lato" pitchFamily="34" charset="-122"/>
                <a:cs typeface="Lato" pitchFamily="34" charset="-120"/>
              </a:rPr>
              <a:t>Cost-Effective</a:t>
            </a:r>
            <a:endParaRPr dirty="0" sz="1750" lang="en-US"/>
          </a:p>
        </p:txBody>
      </p:sp>
      <p:sp>
        <p:nvSpPr>
          <p:cNvPr id="1048683" name="Text 5"/>
          <p:cNvSpPr/>
          <p:nvPr/>
        </p:nvSpPr>
        <p:spPr>
          <a:xfrm>
            <a:off x="622102" y="3932634"/>
            <a:ext cx="3816548" cy="852964"/>
          </a:xfrm>
          <a:prstGeom prst="rect"/>
          <a:noFill/>
        </p:spPr>
        <p:txBody>
          <a:bodyPr anchor="t" rtlCol="0" wrap="square"/>
          <a:p>
            <a:pPr algn="l" indent="0" marL="0">
              <a:lnSpc>
                <a:spcPts val="2240"/>
              </a:lnSpc>
              <a:buNone/>
            </a:pPr>
            <a:r>
              <a:rPr dirty="0" sz="1400" lang="en-US">
                <a:solidFill>
                  <a:srgbClr val="4A4A45"/>
                </a:solidFill>
                <a:latin typeface="Lato" pitchFamily="34" charset="0"/>
                <a:ea typeface="Lato" pitchFamily="34" charset="-122"/>
                <a:cs typeface="Lato" pitchFamily="34" charset="-120"/>
              </a:rPr>
              <a:t>Lower operational costs compared to traditional cellular networks, thanks to optimized network infrastructure and pricing models.</a:t>
            </a:r>
            <a:endParaRPr dirty="0" sz="1400" lang="en-US"/>
          </a:p>
        </p:txBody>
      </p:sp>
      <p:pic>
        <p:nvPicPr>
          <p:cNvPr id="2097165" name="Image 2" descr="preencoded.png"/>
          <p:cNvPicPr>
            <a:picLocks noChangeAspect="1"/>
          </p:cNvPicPr>
          <p:nvPr/>
        </p:nvPicPr>
        <p:blipFill>
          <a:blip xmlns:r="http://schemas.openxmlformats.org/officeDocument/2006/relationships" r:embed="rId3"/>
          <a:stretch>
            <a:fillRect/>
          </a:stretch>
        </p:blipFill>
        <p:spPr>
          <a:xfrm>
            <a:off x="4705231" y="2926318"/>
            <a:ext cx="444341" cy="444341"/>
          </a:xfrm>
          <a:prstGeom prst="rect"/>
        </p:spPr>
      </p:pic>
      <p:sp>
        <p:nvSpPr>
          <p:cNvPr id="1048684" name="Text 6"/>
          <p:cNvSpPr/>
          <p:nvPr/>
        </p:nvSpPr>
        <p:spPr>
          <a:xfrm>
            <a:off x="4705231" y="3548420"/>
            <a:ext cx="2531507" cy="277654"/>
          </a:xfrm>
          <a:prstGeom prst="rect"/>
          <a:noFill/>
        </p:spPr>
        <p:txBody>
          <a:bodyPr anchor="t" rtlCol="0" wrap="none"/>
          <a:p>
            <a:pPr algn="l" indent="0" marL="0">
              <a:lnSpc>
                <a:spcPts val="2187"/>
              </a:lnSpc>
              <a:buNone/>
            </a:pPr>
            <a:r>
              <a:rPr b="1" dirty="0" sz="1750" lang="en-US">
                <a:solidFill>
                  <a:srgbClr val="4A4A45"/>
                </a:solidFill>
                <a:latin typeface="Lato" pitchFamily="34" charset="0"/>
                <a:ea typeface="Lato" pitchFamily="34" charset="-122"/>
                <a:cs typeface="Lato" pitchFamily="34" charset="-120"/>
              </a:rPr>
              <a:t>Low Energy Consumption</a:t>
            </a:r>
            <a:endParaRPr dirty="0" sz="1750" lang="en-US"/>
          </a:p>
        </p:txBody>
      </p:sp>
      <p:sp>
        <p:nvSpPr>
          <p:cNvPr id="1048685" name="Text 7"/>
          <p:cNvSpPr/>
          <p:nvPr/>
        </p:nvSpPr>
        <p:spPr>
          <a:xfrm>
            <a:off x="4705231" y="3932634"/>
            <a:ext cx="3816668" cy="568643"/>
          </a:xfrm>
          <a:prstGeom prst="rect"/>
          <a:noFill/>
        </p:spPr>
        <p:txBody>
          <a:bodyPr anchor="t" rtlCol="0" wrap="square"/>
          <a:p>
            <a:pPr algn="l" indent="0" marL="0">
              <a:lnSpc>
                <a:spcPts val="2240"/>
              </a:lnSpc>
              <a:buNone/>
            </a:pPr>
            <a:r>
              <a:rPr dirty="0" sz="1400" lang="en-US">
                <a:solidFill>
                  <a:srgbClr val="4A4A45"/>
                </a:solidFill>
                <a:latin typeface="Lato" pitchFamily="34" charset="0"/>
                <a:ea typeface="Lato" pitchFamily="34" charset="-122"/>
                <a:cs typeface="Lato" pitchFamily="34" charset="-120"/>
              </a:rPr>
              <a:t>Devices can operate for extended periods without requiring frequent battery replacements.</a:t>
            </a:r>
            <a:endParaRPr dirty="0" sz="1400" lang="en-US"/>
          </a:p>
        </p:txBody>
      </p:sp>
      <p:pic>
        <p:nvPicPr>
          <p:cNvPr id="2097166" name="Image 3" descr="preencoded.png"/>
          <p:cNvPicPr>
            <a:picLocks noChangeAspect="1"/>
          </p:cNvPicPr>
          <p:nvPr/>
        </p:nvPicPr>
        <p:blipFill>
          <a:blip xmlns:r="http://schemas.openxmlformats.org/officeDocument/2006/relationships" r:embed="rId4"/>
          <a:stretch>
            <a:fillRect/>
          </a:stretch>
        </p:blipFill>
        <p:spPr>
          <a:xfrm>
            <a:off x="622102" y="5318879"/>
            <a:ext cx="444341" cy="444341"/>
          </a:xfrm>
          <a:prstGeom prst="rect"/>
        </p:spPr>
      </p:pic>
      <p:sp>
        <p:nvSpPr>
          <p:cNvPr id="1048686" name="Text 8"/>
          <p:cNvSpPr/>
          <p:nvPr/>
        </p:nvSpPr>
        <p:spPr>
          <a:xfrm>
            <a:off x="622102" y="5940981"/>
            <a:ext cx="2222183" cy="277654"/>
          </a:xfrm>
          <a:prstGeom prst="rect"/>
          <a:noFill/>
        </p:spPr>
        <p:txBody>
          <a:bodyPr anchor="t" rtlCol="0" wrap="none"/>
          <a:p>
            <a:pPr algn="l" indent="0" marL="0">
              <a:lnSpc>
                <a:spcPts val="2187"/>
              </a:lnSpc>
              <a:buNone/>
            </a:pPr>
            <a:r>
              <a:rPr b="1" dirty="0" sz="1750" lang="en-US">
                <a:solidFill>
                  <a:srgbClr val="4A4A45"/>
                </a:solidFill>
                <a:latin typeface="Lato" pitchFamily="34" charset="0"/>
                <a:ea typeface="Lato" pitchFamily="34" charset="-122"/>
                <a:cs typeface="Lato" pitchFamily="34" charset="-120"/>
              </a:rPr>
              <a:t>Global Coverage</a:t>
            </a:r>
            <a:endParaRPr dirty="0" sz="1750" lang="en-US"/>
          </a:p>
        </p:txBody>
      </p:sp>
      <p:sp>
        <p:nvSpPr>
          <p:cNvPr id="1048687" name="Text 9"/>
          <p:cNvSpPr/>
          <p:nvPr/>
        </p:nvSpPr>
        <p:spPr>
          <a:xfrm>
            <a:off x="622102" y="6325195"/>
            <a:ext cx="3816548" cy="852964"/>
          </a:xfrm>
          <a:prstGeom prst="rect"/>
          <a:noFill/>
        </p:spPr>
        <p:txBody>
          <a:bodyPr anchor="t" rtlCol="0" wrap="square"/>
          <a:p>
            <a:pPr algn="l" indent="0" marL="0">
              <a:lnSpc>
                <a:spcPts val="2240"/>
              </a:lnSpc>
              <a:buNone/>
            </a:pPr>
            <a:r>
              <a:rPr dirty="0" sz="1400" lang="en-US">
                <a:solidFill>
                  <a:srgbClr val="4A4A45"/>
                </a:solidFill>
                <a:latin typeface="Lato" pitchFamily="34" charset="0"/>
                <a:ea typeface="Lato" pitchFamily="34" charset="-122"/>
                <a:cs typeface="Lato" pitchFamily="34" charset="-120"/>
              </a:rPr>
              <a:t>Provides connectivity across a wide range of regions, enabling deployment in diverse locations.</a:t>
            </a:r>
            <a:endParaRPr dirty="0" sz="1400" lang="en-US"/>
          </a:p>
        </p:txBody>
      </p:sp>
      <p:pic>
        <p:nvPicPr>
          <p:cNvPr id="2097167" name="Image 4" descr="preencoded.png"/>
          <p:cNvPicPr>
            <a:picLocks noChangeAspect="1"/>
          </p:cNvPicPr>
          <p:nvPr/>
        </p:nvPicPr>
        <p:blipFill>
          <a:blip xmlns:r="http://schemas.openxmlformats.org/officeDocument/2006/relationships" r:embed="rId5"/>
          <a:stretch>
            <a:fillRect/>
          </a:stretch>
        </p:blipFill>
        <p:spPr>
          <a:xfrm>
            <a:off x="4705231" y="5318879"/>
            <a:ext cx="444341" cy="444341"/>
          </a:xfrm>
          <a:prstGeom prst="rect"/>
        </p:spPr>
      </p:pic>
      <p:sp>
        <p:nvSpPr>
          <p:cNvPr id="1048688" name="Text 10"/>
          <p:cNvSpPr/>
          <p:nvPr/>
        </p:nvSpPr>
        <p:spPr>
          <a:xfrm>
            <a:off x="4705231" y="5940981"/>
            <a:ext cx="2222183" cy="277654"/>
          </a:xfrm>
          <a:prstGeom prst="rect"/>
          <a:noFill/>
        </p:spPr>
        <p:txBody>
          <a:bodyPr anchor="t" rtlCol="0" wrap="none"/>
          <a:p>
            <a:pPr algn="l" indent="0" marL="0">
              <a:lnSpc>
                <a:spcPts val="2187"/>
              </a:lnSpc>
              <a:buNone/>
            </a:pPr>
            <a:r>
              <a:rPr b="1" dirty="0" sz="1750" lang="en-US">
                <a:solidFill>
                  <a:srgbClr val="4A4A45"/>
                </a:solidFill>
                <a:latin typeface="Lato" pitchFamily="34" charset="0"/>
                <a:ea typeface="Lato" pitchFamily="34" charset="-122"/>
                <a:cs typeface="Lato" pitchFamily="34" charset="-120"/>
              </a:rPr>
              <a:t>Security</a:t>
            </a:r>
            <a:endParaRPr dirty="0" sz="1750" lang="en-US"/>
          </a:p>
        </p:txBody>
      </p:sp>
      <p:sp>
        <p:nvSpPr>
          <p:cNvPr id="1048689" name="Text 11"/>
          <p:cNvSpPr/>
          <p:nvPr/>
        </p:nvSpPr>
        <p:spPr>
          <a:xfrm>
            <a:off x="4705231" y="6325195"/>
            <a:ext cx="3816668" cy="852964"/>
          </a:xfrm>
          <a:prstGeom prst="rect"/>
          <a:noFill/>
        </p:spPr>
        <p:txBody>
          <a:bodyPr anchor="t" rtlCol="0" wrap="square"/>
          <a:p>
            <a:pPr algn="l" indent="0" marL="0">
              <a:lnSpc>
                <a:spcPts val="2240"/>
              </a:lnSpc>
              <a:buNone/>
            </a:pPr>
            <a:r>
              <a:rPr dirty="0" sz="1400" lang="en-US">
                <a:solidFill>
                  <a:srgbClr val="4A4A45"/>
                </a:solidFill>
                <a:latin typeface="Lato" pitchFamily="34" charset="0"/>
                <a:ea typeface="Lato" pitchFamily="34" charset="-122"/>
                <a:cs typeface="Lato" pitchFamily="34" charset="-120"/>
              </a:rPr>
              <a:t>Ensures secure data transmission through encryption and authentication protocols, safeguarding sensitive information.</a:t>
            </a:r>
            <a:endParaRPr dirty="0" sz="140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38" name=""/>
        <p:cNvGrpSpPr/>
        <p:nvPr/>
      </p:nvGrpSpPr>
      <p:grpSpPr>
        <a:xfrm>
          <a:off x="0" y="0"/>
          <a:ext cx="0" cy="0"/>
          <a:chOff x="0" y="0"/>
          <a:chExt cx="0" cy="0"/>
        </a:xfrm>
      </p:grpSpPr>
      <p:sp>
        <p:nvSpPr>
          <p:cNvPr id="1048693" name="Shape 0"/>
          <p:cNvSpPr/>
          <p:nvPr/>
        </p:nvSpPr>
        <p:spPr>
          <a:xfrm>
            <a:off x="0" y="0"/>
            <a:ext cx="14630400" cy="8229600"/>
          </a:xfrm>
          <a:prstGeom prst="rect"/>
          <a:solidFill>
            <a:srgbClr val="DDD6CC"/>
          </a:solidFill>
        </p:spPr>
        <p:txBody>
          <a:bodyPr/>
          <a:p>
            <a:endParaRPr lang="en-US"/>
          </a:p>
        </p:txBody>
      </p:sp>
      <p:sp>
        <p:nvSpPr>
          <p:cNvPr id="1048694" name="Shape 1"/>
          <p:cNvSpPr/>
          <p:nvPr/>
        </p:nvSpPr>
        <p:spPr>
          <a:xfrm>
            <a:off x="0" y="0"/>
            <a:ext cx="14630400" cy="8229600"/>
          </a:xfrm>
          <a:prstGeom prst="rect"/>
          <a:solidFill>
            <a:srgbClr val="EFECE6"/>
          </a:solidFill>
        </p:spPr>
        <p:txBody>
          <a:bodyPr/>
          <a:p>
            <a:endParaRPr lang="en-US"/>
          </a:p>
        </p:txBody>
      </p:sp>
      <p:pic>
        <p:nvPicPr>
          <p:cNvPr id="2097168" name="Image 0" descr="preencoded.png"/>
          <p:cNvPicPr>
            <a:picLocks noChangeAspect="1"/>
          </p:cNvPicPr>
          <p:nvPr/>
        </p:nvPicPr>
        <p:blipFill>
          <a:blip xmlns:r="http://schemas.openxmlformats.org/officeDocument/2006/relationships" r:embed="rId1"/>
          <a:stretch>
            <a:fillRect/>
          </a:stretch>
        </p:blipFill>
        <p:spPr>
          <a:xfrm>
            <a:off x="9144000" y="0"/>
            <a:ext cx="5486400" cy="8229600"/>
          </a:xfrm>
          <a:prstGeom prst="rect"/>
        </p:spPr>
      </p:pic>
      <p:sp>
        <p:nvSpPr>
          <p:cNvPr id="1048695" name="Text 2"/>
          <p:cNvSpPr/>
          <p:nvPr/>
        </p:nvSpPr>
        <p:spPr>
          <a:xfrm>
            <a:off x="599123" y="1150977"/>
            <a:ext cx="5957888" cy="534948"/>
          </a:xfrm>
          <a:prstGeom prst="rect"/>
          <a:noFill/>
        </p:spPr>
        <p:txBody>
          <a:bodyPr anchor="t" rtlCol="0" wrap="none"/>
          <a:p>
            <a:pPr indent="0" marL="0">
              <a:lnSpc>
                <a:spcPts val="4212"/>
              </a:lnSpc>
              <a:buNone/>
            </a:pPr>
            <a:r>
              <a:rPr b="1" dirty="0" sz="3370" lang="en-US">
                <a:solidFill>
                  <a:srgbClr val="282824"/>
                </a:solidFill>
                <a:latin typeface="Lato" pitchFamily="34" charset="0"/>
                <a:ea typeface="Lato" pitchFamily="34" charset="-122"/>
                <a:cs typeface="Lato" pitchFamily="34" charset="-120"/>
              </a:rPr>
              <a:t>Conclusion and Future Outlook</a:t>
            </a:r>
            <a:endParaRPr dirty="0" sz="3370" lang="en-US"/>
          </a:p>
        </p:txBody>
      </p:sp>
      <p:sp>
        <p:nvSpPr>
          <p:cNvPr id="1048696" name="Text 3"/>
          <p:cNvSpPr/>
          <p:nvPr/>
        </p:nvSpPr>
        <p:spPr>
          <a:xfrm>
            <a:off x="599123" y="1942624"/>
            <a:ext cx="7945755" cy="821531"/>
          </a:xfrm>
          <a:prstGeom prst="rect"/>
          <a:noFill/>
        </p:spPr>
        <p:txBody>
          <a:bodyPr anchor="t" rtlCol="0" wrap="square"/>
          <a:p>
            <a:pPr indent="0" marL="0">
              <a:lnSpc>
                <a:spcPts val="2157"/>
              </a:lnSpc>
              <a:buNone/>
            </a:pPr>
            <a:r>
              <a:rPr dirty="0" sz="1348" lang="en-US">
                <a:solidFill>
                  <a:srgbClr val="4A4A45"/>
                </a:solidFill>
                <a:latin typeface="Lato" pitchFamily="34" charset="0"/>
                <a:ea typeface="Lato" pitchFamily="34" charset="-122"/>
                <a:cs typeface="Lato" pitchFamily="34" charset="-120"/>
              </a:rPr>
              <a:t>Sigfox plays a crucial role in enabling the Internet of Things by providing a cost-effective and reliable connectivity solution. As IoT adoption continues to grow, Sigfox is poised to be a key enabler for connecting a vast array of devices and applications.</a:t>
            </a:r>
            <a:endParaRPr dirty="0" sz="1348" lang="en-US"/>
          </a:p>
        </p:txBody>
      </p:sp>
      <p:sp>
        <p:nvSpPr>
          <p:cNvPr id="1048697" name="Shape 4"/>
          <p:cNvSpPr/>
          <p:nvPr/>
        </p:nvSpPr>
        <p:spPr>
          <a:xfrm>
            <a:off x="663238" y="3149203"/>
            <a:ext cx="385167" cy="385167"/>
          </a:xfrm>
          <a:prstGeom prst="roundRect">
            <a:avLst>
              <a:gd name="adj" fmla="val 8000"/>
            </a:avLst>
          </a:prstGeom>
          <a:solidFill>
            <a:srgbClr val="E5DFD2"/>
          </a:solidFill>
        </p:spPr>
        <p:txBody>
          <a:bodyPr/>
          <a:p>
            <a:endParaRPr lang="en-US"/>
          </a:p>
        </p:txBody>
      </p:sp>
      <p:sp>
        <p:nvSpPr>
          <p:cNvPr id="1048698" name="Text 5"/>
          <p:cNvSpPr/>
          <p:nvPr/>
        </p:nvSpPr>
        <p:spPr>
          <a:xfrm>
            <a:off x="781348" y="3213378"/>
            <a:ext cx="148947" cy="256818"/>
          </a:xfrm>
          <a:prstGeom prst="rect"/>
          <a:noFill/>
        </p:spPr>
        <p:txBody>
          <a:bodyPr anchor="t" rtlCol="0" wrap="none"/>
          <a:p>
            <a:pPr algn="ctr" indent="0" marL="0">
              <a:lnSpc>
                <a:spcPts val="2022"/>
              </a:lnSpc>
              <a:buNone/>
            </a:pPr>
            <a:r>
              <a:rPr b="1" dirty="0" sz="2022" lang="en-US">
                <a:solidFill>
                  <a:srgbClr val="4A4A45"/>
                </a:solidFill>
                <a:latin typeface="Lato" pitchFamily="34" charset="0"/>
                <a:ea typeface="Lato" pitchFamily="34" charset="-122"/>
                <a:cs typeface="Lato" pitchFamily="34" charset="-120"/>
              </a:rPr>
              <a:t>1</a:t>
            </a:r>
            <a:endParaRPr dirty="0" sz="2022" lang="en-US"/>
          </a:p>
        </p:txBody>
      </p:sp>
      <p:sp>
        <p:nvSpPr>
          <p:cNvPr id="1048699" name="Text 6"/>
          <p:cNvSpPr/>
          <p:nvPr/>
        </p:nvSpPr>
        <p:spPr>
          <a:xfrm>
            <a:off x="1797368" y="3127772"/>
            <a:ext cx="2139791" cy="267414"/>
          </a:xfrm>
          <a:prstGeom prst="rect"/>
          <a:noFill/>
        </p:spPr>
        <p:txBody>
          <a:bodyPr anchor="t" rtlCol="0" wrap="none"/>
          <a:p>
            <a:pPr algn="l" indent="0" marL="0">
              <a:lnSpc>
                <a:spcPts val="2106"/>
              </a:lnSpc>
              <a:buNone/>
            </a:pPr>
            <a:r>
              <a:rPr b="1" dirty="0" sz="1685" lang="en-US">
                <a:solidFill>
                  <a:srgbClr val="4A4A45"/>
                </a:solidFill>
                <a:latin typeface="Lato" pitchFamily="34" charset="0"/>
                <a:ea typeface="Lato" pitchFamily="34" charset="-122"/>
                <a:cs typeface="Lato" pitchFamily="34" charset="-120"/>
              </a:rPr>
              <a:t>Growth of IoT</a:t>
            </a:r>
            <a:endParaRPr dirty="0" sz="1685" lang="en-US"/>
          </a:p>
        </p:txBody>
      </p:sp>
      <p:sp>
        <p:nvSpPr>
          <p:cNvPr id="1048700" name="Text 7"/>
          <p:cNvSpPr/>
          <p:nvPr/>
        </p:nvSpPr>
        <p:spPr>
          <a:xfrm>
            <a:off x="1797368" y="3497818"/>
            <a:ext cx="6747510" cy="547688"/>
          </a:xfrm>
          <a:prstGeom prst="rect"/>
          <a:noFill/>
        </p:spPr>
        <p:txBody>
          <a:bodyPr anchor="t" rtlCol="0" wrap="square"/>
          <a:p>
            <a:pPr algn="l" indent="0" marL="0">
              <a:lnSpc>
                <a:spcPts val="2157"/>
              </a:lnSpc>
              <a:buNone/>
            </a:pPr>
            <a:r>
              <a:rPr dirty="0" sz="1348" lang="en-US">
                <a:solidFill>
                  <a:srgbClr val="4A4A45"/>
                </a:solidFill>
                <a:latin typeface="Lato" pitchFamily="34" charset="0"/>
                <a:ea typeface="Lato" pitchFamily="34" charset="-122"/>
                <a:cs typeface="Lato" pitchFamily="34" charset="-120"/>
              </a:rPr>
              <a:t>The Internet of Things is expected to continue its exponential growth, driving the demand for reliable and efficient connectivity solutions.</a:t>
            </a:r>
            <a:endParaRPr dirty="0" sz="1348" lang="en-US"/>
          </a:p>
        </p:txBody>
      </p:sp>
      <p:sp>
        <p:nvSpPr>
          <p:cNvPr id="1048701" name="Shape 8"/>
          <p:cNvSpPr/>
          <p:nvPr/>
        </p:nvSpPr>
        <p:spPr>
          <a:xfrm>
            <a:off x="663238" y="4580215"/>
            <a:ext cx="385167" cy="385167"/>
          </a:xfrm>
          <a:prstGeom prst="roundRect">
            <a:avLst>
              <a:gd name="adj" fmla="val 8000"/>
            </a:avLst>
          </a:prstGeom>
          <a:solidFill>
            <a:srgbClr val="E5DFD2"/>
          </a:solidFill>
        </p:spPr>
        <p:txBody>
          <a:bodyPr/>
          <a:p>
            <a:endParaRPr lang="en-US"/>
          </a:p>
        </p:txBody>
      </p:sp>
      <p:sp>
        <p:nvSpPr>
          <p:cNvPr id="1048702" name="Text 9"/>
          <p:cNvSpPr/>
          <p:nvPr/>
        </p:nvSpPr>
        <p:spPr>
          <a:xfrm>
            <a:off x="781348" y="4644390"/>
            <a:ext cx="148947" cy="256818"/>
          </a:xfrm>
          <a:prstGeom prst="rect"/>
          <a:noFill/>
        </p:spPr>
        <p:txBody>
          <a:bodyPr anchor="t" rtlCol="0" wrap="none"/>
          <a:p>
            <a:pPr algn="ctr" indent="0" marL="0">
              <a:lnSpc>
                <a:spcPts val="2022"/>
              </a:lnSpc>
              <a:buNone/>
            </a:pPr>
            <a:r>
              <a:rPr b="1" dirty="0" sz="2022" lang="en-US">
                <a:solidFill>
                  <a:srgbClr val="4A4A45"/>
                </a:solidFill>
                <a:latin typeface="Lato" pitchFamily="34" charset="0"/>
                <a:ea typeface="Lato" pitchFamily="34" charset="-122"/>
                <a:cs typeface="Lato" pitchFamily="34" charset="-120"/>
              </a:rPr>
              <a:t>2</a:t>
            </a:r>
            <a:endParaRPr dirty="0" sz="2022" lang="en-US"/>
          </a:p>
        </p:txBody>
      </p:sp>
      <p:sp>
        <p:nvSpPr>
          <p:cNvPr id="1048703" name="Text 10"/>
          <p:cNvSpPr/>
          <p:nvPr/>
        </p:nvSpPr>
        <p:spPr>
          <a:xfrm>
            <a:off x="1797368" y="4558784"/>
            <a:ext cx="2850713" cy="267414"/>
          </a:xfrm>
          <a:prstGeom prst="rect"/>
          <a:noFill/>
        </p:spPr>
        <p:txBody>
          <a:bodyPr anchor="t" rtlCol="0" wrap="none"/>
          <a:p>
            <a:pPr algn="l" indent="0" marL="0">
              <a:lnSpc>
                <a:spcPts val="2106"/>
              </a:lnSpc>
              <a:buNone/>
            </a:pPr>
            <a:r>
              <a:rPr b="1" dirty="0" sz="1685" lang="en-US">
                <a:solidFill>
                  <a:srgbClr val="4A4A45"/>
                </a:solidFill>
                <a:latin typeface="Lato" pitchFamily="34" charset="0"/>
                <a:ea typeface="Lato" pitchFamily="34" charset="-122"/>
                <a:cs typeface="Lato" pitchFamily="34" charset="-120"/>
              </a:rPr>
              <a:t>Expanding Network Coverage</a:t>
            </a:r>
            <a:endParaRPr dirty="0" sz="1685" lang="en-US"/>
          </a:p>
        </p:txBody>
      </p:sp>
      <p:sp>
        <p:nvSpPr>
          <p:cNvPr id="1048704" name="Text 11"/>
          <p:cNvSpPr/>
          <p:nvPr/>
        </p:nvSpPr>
        <p:spPr>
          <a:xfrm>
            <a:off x="1797368" y="4928830"/>
            <a:ext cx="6747510" cy="547688"/>
          </a:xfrm>
          <a:prstGeom prst="rect"/>
          <a:noFill/>
        </p:spPr>
        <p:txBody>
          <a:bodyPr anchor="t" rtlCol="0" wrap="square"/>
          <a:p>
            <a:pPr algn="l" indent="0" marL="0">
              <a:lnSpc>
                <a:spcPts val="2157"/>
              </a:lnSpc>
              <a:buNone/>
            </a:pPr>
            <a:r>
              <a:rPr dirty="0" sz="1348" lang="en-US">
                <a:solidFill>
                  <a:srgbClr val="4A4A45"/>
                </a:solidFill>
                <a:latin typeface="Lato" pitchFamily="34" charset="0"/>
                <a:ea typeface="Lato" pitchFamily="34" charset="-122"/>
                <a:cs typeface="Lato" pitchFamily="34" charset="-120"/>
              </a:rPr>
              <a:t>Sigfox is actively expanding its network coverage to new regions, ensuring wider accessibility and reach.</a:t>
            </a:r>
            <a:endParaRPr dirty="0" sz="1348" lang="en-US"/>
          </a:p>
        </p:txBody>
      </p:sp>
      <p:sp>
        <p:nvSpPr>
          <p:cNvPr id="1048705" name="Shape 12"/>
          <p:cNvSpPr/>
          <p:nvPr/>
        </p:nvSpPr>
        <p:spPr>
          <a:xfrm>
            <a:off x="663238" y="6011228"/>
            <a:ext cx="385167" cy="385167"/>
          </a:xfrm>
          <a:prstGeom prst="roundRect">
            <a:avLst>
              <a:gd name="adj" fmla="val 8000"/>
            </a:avLst>
          </a:prstGeom>
          <a:solidFill>
            <a:srgbClr val="E5DFD2"/>
          </a:solidFill>
        </p:spPr>
        <p:txBody>
          <a:bodyPr/>
          <a:p>
            <a:endParaRPr lang="en-US"/>
          </a:p>
        </p:txBody>
      </p:sp>
      <p:sp>
        <p:nvSpPr>
          <p:cNvPr id="1048706" name="Text 13"/>
          <p:cNvSpPr/>
          <p:nvPr/>
        </p:nvSpPr>
        <p:spPr>
          <a:xfrm>
            <a:off x="781348" y="6075402"/>
            <a:ext cx="148947" cy="256818"/>
          </a:xfrm>
          <a:prstGeom prst="rect"/>
          <a:noFill/>
        </p:spPr>
        <p:txBody>
          <a:bodyPr anchor="t" rtlCol="0" wrap="none"/>
          <a:p>
            <a:pPr algn="ctr" indent="0" marL="0">
              <a:lnSpc>
                <a:spcPts val="2022"/>
              </a:lnSpc>
              <a:buNone/>
            </a:pPr>
            <a:r>
              <a:rPr b="1" dirty="0" sz="2022" lang="en-US">
                <a:solidFill>
                  <a:srgbClr val="4A4A45"/>
                </a:solidFill>
                <a:latin typeface="Lato" pitchFamily="34" charset="0"/>
                <a:ea typeface="Lato" pitchFamily="34" charset="-122"/>
                <a:cs typeface="Lato" pitchFamily="34" charset="-120"/>
              </a:rPr>
              <a:t>3</a:t>
            </a:r>
            <a:endParaRPr dirty="0" sz="2022" lang="en-US"/>
          </a:p>
        </p:txBody>
      </p:sp>
      <p:sp>
        <p:nvSpPr>
          <p:cNvPr id="1048707" name="Text 14"/>
          <p:cNvSpPr/>
          <p:nvPr/>
        </p:nvSpPr>
        <p:spPr>
          <a:xfrm>
            <a:off x="1797368" y="5989796"/>
            <a:ext cx="2784038" cy="267414"/>
          </a:xfrm>
          <a:prstGeom prst="rect"/>
          <a:noFill/>
        </p:spPr>
        <p:txBody>
          <a:bodyPr anchor="t" rtlCol="0" wrap="none"/>
          <a:p>
            <a:pPr algn="l" indent="0" marL="0">
              <a:lnSpc>
                <a:spcPts val="2106"/>
              </a:lnSpc>
              <a:buNone/>
            </a:pPr>
            <a:r>
              <a:rPr b="1" dirty="0" sz="1685" lang="en-US">
                <a:solidFill>
                  <a:srgbClr val="4A4A45"/>
                </a:solidFill>
                <a:latin typeface="Lato" pitchFamily="34" charset="0"/>
                <a:ea typeface="Lato" pitchFamily="34" charset="-122"/>
                <a:cs typeface="Lato" pitchFamily="34" charset="-120"/>
              </a:rPr>
              <a:t>Advancements in Technology</a:t>
            </a:r>
            <a:endParaRPr dirty="0" sz="1685" lang="en-US"/>
          </a:p>
        </p:txBody>
      </p:sp>
      <p:sp>
        <p:nvSpPr>
          <p:cNvPr id="1048708" name="Text 15"/>
          <p:cNvSpPr/>
          <p:nvPr/>
        </p:nvSpPr>
        <p:spPr>
          <a:xfrm>
            <a:off x="1797368" y="6359843"/>
            <a:ext cx="6747510" cy="547688"/>
          </a:xfrm>
          <a:prstGeom prst="rect"/>
          <a:noFill/>
        </p:spPr>
        <p:txBody>
          <a:bodyPr anchor="t" rtlCol="0" wrap="square"/>
          <a:p>
            <a:pPr algn="l" indent="0" marL="0">
              <a:lnSpc>
                <a:spcPts val="2157"/>
              </a:lnSpc>
              <a:buNone/>
            </a:pPr>
            <a:r>
              <a:rPr dirty="0" sz="1348" lang="en-US">
                <a:solidFill>
                  <a:srgbClr val="4A4A45"/>
                </a:solidFill>
                <a:latin typeface="Lato" pitchFamily="34" charset="0"/>
                <a:ea typeface="Lato" pitchFamily="34" charset="-122"/>
                <a:cs typeface="Lato" pitchFamily="34" charset="-120"/>
              </a:rPr>
              <a:t>Continued advancements in low-power, long-range technology will further enhance the capabilities of Sigfox and its applications.</a:t>
            </a:r>
            <a:endParaRPr dirty="0" sz="1348"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ENG A.SeRaG</cp:lastModifiedBy>
  <dcterms:created xsi:type="dcterms:W3CDTF">2024-07-25T02:07:51Z</dcterms:created>
  <dcterms:modified xsi:type="dcterms:W3CDTF">2024-07-25T10:54:04Z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97b9dc7904ea4e37a99977c6763e828c</vt:lpwstr>
  </property>
</Properties>
</file>